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66" r:id="rId2"/>
    <p:sldId id="267" r:id="rId3"/>
    <p:sldId id="256" r:id="rId4"/>
    <p:sldId id="257" r:id="rId5"/>
    <p:sldId id="258" r:id="rId6"/>
    <p:sldId id="265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219DF07-CCBE-48F7-B6CD-8CC7D42E68FA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BF7FF32-A295-49B1-B893-F9533F75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23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8B2E-A458-4D68-8B66-D6DEB657A13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CAC-C023-42FC-8ABE-30B8794D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0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8B2E-A458-4D68-8B66-D6DEB657A13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CAC-C023-42FC-8ABE-30B8794D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1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8B2E-A458-4D68-8B66-D6DEB657A13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CAC-C023-42FC-8ABE-30B8794D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0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8B2E-A458-4D68-8B66-D6DEB657A13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CAC-C023-42FC-8ABE-30B8794D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49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8B2E-A458-4D68-8B66-D6DEB657A13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CAC-C023-42FC-8ABE-30B8794D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9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8B2E-A458-4D68-8B66-D6DEB657A13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CAC-C023-42FC-8ABE-30B8794D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9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8B2E-A458-4D68-8B66-D6DEB657A13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CAC-C023-42FC-8ABE-30B8794D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3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8B2E-A458-4D68-8B66-D6DEB657A13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CAC-C023-42FC-8ABE-30B8794D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2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8B2E-A458-4D68-8B66-D6DEB657A13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CAC-C023-42FC-8ABE-30B8794D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5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8B2E-A458-4D68-8B66-D6DEB657A13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CAC-C023-42FC-8ABE-30B8794D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2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8B2E-A458-4D68-8B66-D6DEB657A13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ACAC-C023-42FC-8ABE-30B8794D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1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78B2E-A458-4D68-8B66-D6DEB657A13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CACAC-C023-42FC-8ABE-30B8794D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0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AASHTO Freight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Avital Barnea, Program Manager for Freight</a:t>
            </a:r>
          </a:p>
          <a:p>
            <a:r>
              <a:rPr lang="en-US" dirty="0" smtClean="0"/>
              <a:t>Matt Hardy, Program Director for Planning and Policy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1190"/>
          <a:stretch/>
        </p:blipFill>
        <p:spPr bwMode="auto">
          <a:xfrm>
            <a:off x="4681446" y="4746043"/>
            <a:ext cx="3657600" cy="1430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05265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Committee on Freight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Goal </a:t>
            </a:r>
            <a:r>
              <a:rPr lang="en-US" b="1" dirty="0">
                <a:solidFill>
                  <a:srgbClr val="7030A0"/>
                </a:solidFill>
              </a:rPr>
              <a:t>5</a:t>
            </a:r>
            <a:r>
              <a:rPr lang="en-US" dirty="0">
                <a:solidFill>
                  <a:srgbClr val="7030A0"/>
                </a:solidFill>
              </a:rPr>
              <a:t>: </a:t>
            </a:r>
            <a:r>
              <a:rPr lang="en-US" dirty="0"/>
              <a:t>Promote a freight transportation system that supports community and environmental goals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Support research on strategies that improve environmental sustainability </a:t>
            </a:r>
            <a:r>
              <a:rPr lang="en-US" dirty="0"/>
              <a:t>while ensuring system efficiency.</a:t>
            </a:r>
          </a:p>
          <a:p>
            <a:pPr lvl="1"/>
            <a:r>
              <a:rPr lang="en-US" b="1" dirty="0" smtClean="0"/>
              <a:t>Support </a:t>
            </a:r>
            <a:r>
              <a:rPr lang="en-US" b="1" dirty="0"/>
              <a:t>research on strategies that advance community livability efforts </a:t>
            </a:r>
            <a:r>
              <a:rPr lang="en-US" dirty="0"/>
              <a:t>while ensuring system efficiency.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48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Activities</a:t>
            </a:r>
          </a:p>
          <a:p>
            <a:pPr lvl="1"/>
            <a:r>
              <a:rPr lang="en-US" dirty="0" smtClean="0"/>
              <a:t>Surface Transportation Reauthorization</a:t>
            </a:r>
          </a:p>
          <a:p>
            <a:pPr lvl="1"/>
            <a:r>
              <a:rPr lang="en-US" dirty="0" smtClean="0"/>
              <a:t>Year One Priority Tasks</a:t>
            </a:r>
          </a:p>
          <a:p>
            <a:pPr lvl="2"/>
            <a:r>
              <a:rPr lang="en-US" dirty="0"/>
              <a:t>MPO </a:t>
            </a:r>
            <a:r>
              <a:rPr lang="en-US" dirty="0" smtClean="0"/>
              <a:t>Outreach</a:t>
            </a:r>
          </a:p>
          <a:p>
            <a:pPr lvl="2"/>
            <a:r>
              <a:rPr lang="en-US" dirty="0"/>
              <a:t>Webinar Series </a:t>
            </a:r>
            <a:r>
              <a:rPr lang="en-US" dirty="0" smtClean="0"/>
              <a:t>Development</a:t>
            </a:r>
          </a:p>
          <a:p>
            <a:pPr lvl="2"/>
            <a:r>
              <a:rPr lang="en-US" dirty="0" smtClean="0"/>
              <a:t>Truck Parking</a:t>
            </a:r>
          </a:p>
          <a:p>
            <a:pPr lvl="2"/>
            <a:r>
              <a:rPr lang="en-US" dirty="0" smtClean="0"/>
              <a:t>Economic </a:t>
            </a:r>
            <a:r>
              <a:rPr lang="en-US" dirty="0"/>
              <a:t>Impacts of Freight System </a:t>
            </a:r>
            <a:r>
              <a:rPr lang="en-US" dirty="0" smtClean="0"/>
              <a:t>Improvements</a:t>
            </a:r>
          </a:p>
          <a:p>
            <a:pPr lvl="1"/>
            <a:r>
              <a:rPr lang="en-US" dirty="0" smtClean="0"/>
              <a:t>Submit/Support Research Needs Statements for NCHRP Funding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050" y="517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Special Committee on Freight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9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AASHTO 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Nonprofit</a:t>
            </a:r>
            <a:r>
              <a:rPr lang="en-US" dirty="0"/>
              <a:t>, nonpartisan </a:t>
            </a:r>
            <a:r>
              <a:rPr lang="en-US" dirty="0" smtClean="0"/>
              <a:t>association</a:t>
            </a:r>
          </a:p>
          <a:p>
            <a:r>
              <a:rPr lang="en-US" dirty="0" smtClean="0"/>
              <a:t>Represents </a:t>
            </a:r>
            <a:r>
              <a:rPr lang="en-US" dirty="0"/>
              <a:t>highway and transportation departments in the 50 states, the District of Columbia, and Puerto </a:t>
            </a:r>
            <a:r>
              <a:rPr lang="en-US" dirty="0" smtClean="0"/>
              <a:t>Rico</a:t>
            </a:r>
          </a:p>
          <a:p>
            <a:r>
              <a:rPr lang="en-US" dirty="0"/>
              <a:t>R</a:t>
            </a:r>
            <a:r>
              <a:rPr lang="en-US" dirty="0" smtClean="0"/>
              <a:t>epresents </a:t>
            </a:r>
            <a:r>
              <a:rPr lang="en-US" dirty="0"/>
              <a:t>all transportation modes </a:t>
            </a:r>
            <a:r>
              <a:rPr lang="en-US" dirty="0" smtClean="0"/>
              <a:t>including </a:t>
            </a:r>
            <a:r>
              <a:rPr lang="en-US" dirty="0"/>
              <a:t>air, highways, public transportation, active transportation, rail, and </a:t>
            </a:r>
            <a:r>
              <a:rPr lang="en-US" dirty="0" smtClean="0"/>
              <a:t>water</a:t>
            </a:r>
          </a:p>
          <a:p>
            <a:r>
              <a:rPr lang="en-US" dirty="0"/>
              <a:t>P</a:t>
            </a:r>
            <a:r>
              <a:rPr lang="en-US" dirty="0" smtClean="0"/>
              <a:t>rimary </a:t>
            </a:r>
            <a:r>
              <a:rPr lang="en-US" dirty="0"/>
              <a:t>goal </a:t>
            </a:r>
            <a:r>
              <a:rPr lang="en-US" dirty="0" smtClean="0"/>
              <a:t>to </a:t>
            </a:r>
            <a:r>
              <a:rPr lang="en-US" dirty="0"/>
              <a:t>foster the development, operation, and maintenance of an integrated national transportation </a:t>
            </a:r>
            <a:r>
              <a:rPr lang="en-US" dirty="0" smtClean="0"/>
              <a:t>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184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62461" y="2436434"/>
            <a:ext cx="802313" cy="37755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8448" y="4099069"/>
            <a:ext cx="1074667" cy="57322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33480" y="5395943"/>
            <a:ext cx="1074667" cy="57322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1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Freight at AASHTO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Special Committee on Freight</a:t>
            </a:r>
          </a:p>
          <a:p>
            <a:pPr lvl="1"/>
            <a:r>
              <a:rPr lang="en-US" dirty="0" smtClean="0"/>
              <a:t>Chair: </a:t>
            </a:r>
            <a:r>
              <a:rPr lang="en-US" dirty="0" smtClean="0"/>
              <a:t>Vacant (Previously Roger </a:t>
            </a:r>
            <a:r>
              <a:rPr lang="en-US" dirty="0" smtClean="0"/>
              <a:t>Millar, Washington </a:t>
            </a:r>
            <a:r>
              <a:rPr lang="en-US" dirty="0" smtClean="0"/>
              <a:t>State)</a:t>
            </a:r>
            <a:endParaRPr lang="en-US" dirty="0" smtClean="0"/>
          </a:p>
          <a:p>
            <a:pPr lvl="1"/>
            <a:r>
              <a:rPr lang="en-US" dirty="0" smtClean="0"/>
              <a:t>Vice Chair: Caroline Mays, Texas DOT</a:t>
            </a:r>
          </a:p>
          <a:p>
            <a:pPr lvl="1"/>
            <a:r>
              <a:rPr lang="en-US" dirty="0" smtClean="0"/>
              <a:t>AASHTO Staff Liaison: Avital </a:t>
            </a:r>
            <a:r>
              <a:rPr lang="en-US" dirty="0" smtClean="0"/>
              <a:t>Barnea</a:t>
            </a:r>
          </a:p>
          <a:p>
            <a:r>
              <a:rPr lang="en-US" dirty="0" smtClean="0"/>
              <a:t>Committee on Planning, Freight Planning Task Force</a:t>
            </a:r>
          </a:p>
          <a:p>
            <a:pPr lvl="1"/>
            <a:r>
              <a:rPr lang="en-US" dirty="0" smtClean="0"/>
              <a:t>Chair</a:t>
            </a:r>
            <a:r>
              <a:rPr lang="en-US" dirty="0" smtClean="0"/>
              <a:t>: Tom McQueen, Georgia DOT</a:t>
            </a:r>
          </a:p>
          <a:p>
            <a:pPr lvl="1"/>
            <a:r>
              <a:rPr lang="en-US" dirty="0" smtClean="0"/>
              <a:t>AASHTO Staff Liaison: Matt Hardy</a:t>
            </a:r>
          </a:p>
          <a:p>
            <a:r>
              <a:rPr lang="en-US" dirty="0" smtClean="0"/>
              <a:t>Working </a:t>
            </a:r>
            <a:r>
              <a:rPr lang="en-US" dirty="0"/>
              <a:t>Group on Freight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Co-Chairs</a:t>
            </a:r>
            <a:r>
              <a:rPr lang="en-US" dirty="0"/>
              <a:t>: Matt Hedge, Pennsylvania </a:t>
            </a:r>
            <a:r>
              <a:rPr lang="en-US" dirty="0" smtClean="0"/>
              <a:t>DOT &amp; Dave </a:t>
            </a:r>
            <a:r>
              <a:rPr lang="en-US" dirty="0"/>
              <a:t>Huft, South Dakota </a:t>
            </a:r>
            <a:r>
              <a:rPr lang="en-US" dirty="0" smtClean="0"/>
              <a:t>DOT</a:t>
            </a:r>
          </a:p>
          <a:p>
            <a:pPr lvl="1"/>
            <a:r>
              <a:rPr lang="en-US" dirty="0" smtClean="0"/>
              <a:t>AASHTO </a:t>
            </a:r>
            <a:r>
              <a:rPr lang="en-US" dirty="0" smtClean="0"/>
              <a:t>Staff </a:t>
            </a:r>
            <a:r>
              <a:rPr lang="en-US" dirty="0"/>
              <a:t>Liaisons: </a:t>
            </a:r>
            <a:r>
              <a:rPr lang="en-US" dirty="0" err="1"/>
              <a:t>Gummada</a:t>
            </a:r>
            <a:r>
              <a:rPr lang="en-US" dirty="0"/>
              <a:t> </a:t>
            </a:r>
            <a:r>
              <a:rPr lang="en-US" dirty="0" smtClean="0"/>
              <a:t>Murthy &amp; Pat </a:t>
            </a:r>
            <a:r>
              <a:rPr lang="en-US" dirty="0" smtClean="0"/>
              <a:t>Zelinski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299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Committee on Freight</a:t>
            </a:r>
            <a:endParaRPr lang="en-US" dirty="0"/>
          </a:p>
        </p:txBody>
      </p:sp>
      <p:pic>
        <p:nvPicPr>
          <p:cNvPr id="7" name="Picture 6" descr="See the source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1903095"/>
            <a:ext cx="4286250" cy="26860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28650" y="1599202"/>
            <a:ext cx="78867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Regional Representatives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Modal Representatives</a:t>
            </a:r>
          </a:p>
          <a:p>
            <a:pPr lvl="1"/>
            <a:r>
              <a:rPr lang="en-US" dirty="0" smtClean="0"/>
              <a:t>Trucking</a:t>
            </a:r>
          </a:p>
          <a:p>
            <a:pPr lvl="1"/>
            <a:r>
              <a:rPr lang="en-US" dirty="0" smtClean="0"/>
              <a:t>Freight Rail</a:t>
            </a:r>
          </a:p>
          <a:p>
            <a:pPr lvl="1"/>
            <a:r>
              <a:rPr lang="en-US" dirty="0" smtClean="0"/>
              <a:t>Waterborne Freight/Ports</a:t>
            </a:r>
          </a:p>
          <a:p>
            <a:pPr lvl="1"/>
            <a:r>
              <a:rPr lang="en-US" dirty="0" smtClean="0"/>
              <a:t>Air Cargo</a:t>
            </a:r>
          </a:p>
          <a:p>
            <a:pPr lvl="1"/>
            <a:r>
              <a:rPr lang="en-US" dirty="0" smtClean="0"/>
              <a:t>Active </a:t>
            </a:r>
            <a:r>
              <a:rPr lang="en-US" dirty="0"/>
              <a:t>(Bike/</a:t>
            </a:r>
            <a:r>
              <a:rPr lang="en-US" dirty="0" err="1"/>
              <a:t>Ped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45491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Committee on Freight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Goal 1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b="1" dirty="0"/>
              <a:t>Develop and support legislation, regulation, and other policy matters </a:t>
            </a:r>
            <a:r>
              <a:rPr lang="en-US" dirty="0"/>
              <a:t>related to the efficient, safe, and sustainable multimodal movement of </a:t>
            </a:r>
            <a:r>
              <a:rPr lang="en-US" dirty="0" smtClean="0"/>
              <a:t>goods.</a:t>
            </a:r>
          </a:p>
          <a:p>
            <a:r>
              <a:rPr lang="en-US" b="1" dirty="0" smtClean="0">
                <a:solidFill>
                  <a:schemeClr val="accent5"/>
                </a:solidFill>
              </a:rPr>
              <a:t>Goal </a:t>
            </a:r>
            <a:r>
              <a:rPr lang="en-US" b="1" dirty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</a:rPr>
              <a:t>: </a:t>
            </a:r>
            <a:r>
              <a:rPr lang="en-US" b="1" dirty="0"/>
              <a:t>Improve freight transportation planning practices </a:t>
            </a:r>
            <a:r>
              <a:rPr lang="en-US" dirty="0"/>
              <a:t>through the enhancement of freight data and analytical methods and the dissemination of best </a:t>
            </a:r>
            <a:r>
              <a:rPr lang="en-US" dirty="0" smtClean="0"/>
              <a:t>practices.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Goal </a:t>
            </a:r>
            <a:r>
              <a:rPr lang="en-US" b="1" dirty="0">
                <a:solidFill>
                  <a:srgbClr val="00B050"/>
                </a:solidFill>
              </a:rPr>
              <a:t>3</a:t>
            </a:r>
            <a:r>
              <a:rPr lang="en-US" dirty="0">
                <a:solidFill>
                  <a:srgbClr val="00B050"/>
                </a:solidFill>
              </a:rPr>
              <a:t>: </a:t>
            </a:r>
            <a:r>
              <a:rPr lang="en-US" b="1" dirty="0"/>
              <a:t>Increase the understanding of emerging technologies</a:t>
            </a:r>
            <a:r>
              <a:rPr lang="en-US" dirty="0"/>
              <a:t> and issues related to freight transportation and their implications for State DOTs.</a:t>
            </a:r>
            <a:endParaRPr lang="en-US" dirty="0"/>
          </a:p>
          <a:p>
            <a:r>
              <a:rPr lang="en-US" b="1" dirty="0">
                <a:solidFill>
                  <a:schemeClr val="accent2"/>
                </a:solidFill>
              </a:rPr>
              <a:t>Goal 4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/>
              <a:t>Improve urban, rural, multi-state, cross-border, and international </a:t>
            </a:r>
            <a:r>
              <a:rPr lang="en-US" b="1" dirty="0"/>
              <a:t>freight </a:t>
            </a:r>
            <a:r>
              <a:rPr lang="en-US" b="1" dirty="0" smtClean="0"/>
              <a:t>mobility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>
                <a:solidFill>
                  <a:srgbClr val="7030A0"/>
                </a:solidFill>
              </a:rPr>
              <a:t>Goal 5</a:t>
            </a:r>
            <a:r>
              <a:rPr lang="en-US" dirty="0">
                <a:solidFill>
                  <a:srgbClr val="7030A0"/>
                </a:solidFill>
              </a:rPr>
              <a:t>: </a:t>
            </a:r>
            <a:r>
              <a:rPr lang="en-US" dirty="0"/>
              <a:t>Promote a freight transportation system that supports </a:t>
            </a:r>
            <a:r>
              <a:rPr lang="en-US" b="1" dirty="0"/>
              <a:t>community and environmental goals</a:t>
            </a:r>
            <a:r>
              <a:rPr lang="en-US" dirty="0"/>
              <a:t>.</a:t>
            </a:r>
            <a:endParaRPr lang="en-US" dirty="0"/>
          </a:p>
          <a:p>
            <a:r>
              <a:rPr lang="en-US" b="1" dirty="0">
                <a:solidFill>
                  <a:srgbClr val="002060"/>
                </a:solidFill>
              </a:rPr>
              <a:t>Goal 6</a:t>
            </a:r>
            <a:r>
              <a:rPr lang="en-US" dirty="0">
                <a:solidFill>
                  <a:srgbClr val="002060"/>
                </a:solidFill>
              </a:rPr>
              <a:t>: </a:t>
            </a:r>
            <a:r>
              <a:rPr lang="en-US" dirty="0"/>
              <a:t>Inform member departments of federal and state </a:t>
            </a:r>
            <a:r>
              <a:rPr lang="en-US" b="1" dirty="0"/>
              <a:t>regulatory, policy, and program requirements and funding opportunities </a:t>
            </a:r>
            <a:r>
              <a:rPr lang="en-US" dirty="0"/>
              <a:t>related to freight transportation.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99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Committee on Freight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Goal </a:t>
            </a:r>
            <a:r>
              <a:rPr lang="en-US" b="1" dirty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</a:rPr>
              <a:t>: </a:t>
            </a:r>
            <a:r>
              <a:rPr lang="en-US" dirty="0"/>
              <a:t>Improve freight transportation planning practices through the enhancement of freight data and analytical methods and the dissemination of best </a:t>
            </a:r>
            <a:r>
              <a:rPr lang="en-US" dirty="0" smtClean="0"/>
              <a:t>practices.</a:t>
            </a:r>
          </a:p>
          <a:p>
            <a:pPr lvl="1"/>
            <a:r>
              <a:rPr lang="en-US" b="1" dirty="0"/>
              <a:t>Support research to improve understanding of new freight data sources and freight analytical tools</a:t>
            </a:r>
            <a:r>
              <a:rPr lang="en-US" dirty="0"/>
              <a:t>, and to develop guidance for utilizing and integrating different freight datasets for freight planning, forecasting, modeling, and reporting (i.e., dashboards).</a:t>
            </a:r>
          </a:p>
          <a:p>
            <a:pPr lvl="1"/>
            <a:r>
              <a:rPr lang="en-US" b="1" dirty="0"/>
              <a:t>Advocate for and support research that identifies gaps and deficiencies </a:t>
            </a:r>
            <a:r>
              <a:rPr lang="en-US" dirty="0"/>
              <a:t>with available national freight data and propose strategies to address these gaps and deficiencies.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2282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Committee on Freight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Goal </a:t>
            </a:r>
            <a:r>
              <a:rPr lang="en-US" b="1" dirty="0">
                <a:solidFill>
                  <a:srgbClr val="00B050"/>
                </a:solidFill>
              </a:rPr>
              <a:t>3</a:t>
            </a:r>
            <a:r>
              <a:rPr lang="en-US" dirty="0">
                <a:solidFill>
                  <a:srgbClr val="00B050"/>
                </a:solidFill>
              </a:rPr>
              <a:t>: </a:t>
            </a:r>
            <a:r>
              <a:rPr lang="en-US" dirty="0"/>
              <a:t>Increase the understanding of emerging technologies and issues related to freight transportation and their implications for State DOTs.</a:t>
            </a:r>
            <a:endParaRPr lang="en-US" dirty="0"/>
          </a:p>
          <a:p>
            <a:pPr lvl="1"/>
            <a:r>
              <a:rPr lang="en-US" dirty="0"/>
              <a:t>Coordinate with TRB freight committees, to identify, define, and </a:t>
            </a:r>
            <a:r>
              <a:rPr lang="en-US" b="1" dirty="0"/>
              <a:t>secure funding for research studies related to emerging freight technologies and issues</a:t>
            </a:r>
            <a:r>
              <a:rPr lang="en-US" dirty="0"/>
              <a:t>.</a:t>
            </a:r>
          </a:p>
          <a:p>
            <a:pPr lvl="1"/>
            <a:r>
              <a:rPr lang="en-US" b="1" dirty="0"/>
              <a:t>Share information on relevant existing TRB research products </a:t>
            </a:r>
            <a:r>
              <a:rPr lang="en-US" dirty="0"/>
              <a:t>and other resources.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33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Committee on Freight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Goal </a:t>
            </a:r>
            <a:r>
              <a:rPr lang="en-US" b="1" dirty="0">
                <a:solidFill>
                  <a:schemeClr val="accent2"/>
                </a:solidFill>
              </a:rPr>
              <a:t>4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/>
              <a:t>Improve urban, rural, multi-state, cross-border, and international freight </a:t>
            </a:r>
            <a:r>
              <a:rPr lang="en-US" dirty="0" smtClean="0"/>
              <a:t>mobility.</a:t>
            </a:r>
          </a:p>
          <a:p>
            <a:pPr lvl="1"/>
            <a:r>
              <a:rPr lang="en-US" b="1" dirty="0" smtClean="0"/>
              <a:t>Support </a:t>
            </a:r>
            <a:r>
              <a:rPr lang="en-US" b="1" dirty="0"/>
              <a:t>research, information sharing, and advocacy for improving planning and programming for truck parking, </a:t>
            </a:r>
            <a:r>
              <a:rPr lang="en-US" dirty="0"/>
              <a:t>in coordination with FHWA’s National Coalition for Truck Parking</a:t>
            </a:r>
            <a:r>
              <a:rPr lang="en-US" b="1" dirty="0"/>
              <a:t>.</a:t>
            </a:r>
          </a:p>
          <a:p>
            <a:pPr lvl="2"/>
            <a:r>
              <a:rPr lang="en-US" dirty="0"/>
              <a:t>Coordinate with TRB freight committees to identify, define, and secure funding for research studies related to truck parking.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352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</TotalTime>
  <Words>621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AASHTO Freight Activities</vt:lpstr>
      <vt:lpstr>AASHTO at a Glance</vt:lpstr>
      <vt:lpstr>PowerPoint Presentation</vt:lpstr>
      <vt:lpstr>Freight at AASHTO</vt:lpstr>
      <vt:lpstr>Special Committee on Freight</vt:lpstr>
      <vt:lpstr>Special Committee on Freight</vt:lpstr>
      <vt:lpstr>Special Committee on Freight</vt:lpstr>
      <vt:lpstr>Special Committee on Freight</vt:lpstr>
      <vt:lpstr>Special Committee on Freight</vt:lpstr>
      <vt:lpstr>Special Committee on Freight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Hardy Matthew</dc:creator>
  <cp:lastModifiedBy>Barnea, Avital</cp:lastModifiedBy>
  <cp:revision>26</cp:revision>
  <cp:lastPrinted>2019-01-11T13:25:07Z</cp:lastPrinted>
  <dcterms:created xsi:type="dcterms:W3CDTF">2019-01-11T13:00:51Z</dcterms:created>
  <dcterms:modified xsi:type="dcterms:W3CDTF">2019-04-08T17:09:06Z</dcterms:modified>
</cp:coreProperties>
</file>