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8"/>
  </p:notesMasterIdLst>
  <p:sldIdLst>
    <p:sldId id="256" r:id="rId3"/>
    <p:sldId id="337" r:id="rId4"/>
    <p:sldId id="338" r:id="rId5"/>
    <p:sldId id="272" r:id="rId6"/>
    <p:sldId id="324" r:id="rId7"/>
    <p:sldId id="339" r:id="rId8"/>
    <p:sldId id="329" r:id="rId9"/>
    <p:sldId id="330" r:id="rId10"/>
    <p:sldId id="331" r:id="rId11"/>
    <p:sldId id="316" r:id="rId12"/>
    <p:sldId id="325" r:id="rId13"/>
    <p:sldId id="332" r:id="rId14"/>
    <p:sldId id="319" r:id="rId15"/>
    <p:sldId id="321" r:id="rId16"/>
    <p:sldId id="320" r:id="rId17"/>
    <p:sldId id="322" r:id="rId18"/>
    <p:sldId id="336" r:id="rId19"/>
    <p:sldId id="317" r:id="rId20"/>
    <p:sldId id="334" r:id="rId21"/>
    <p:sldId id="286" r:id="rId22"/>
    <p:sldId id="290" r:id="rId23"/>
    <p:sldId id="298" r:id="rId24"/>
    <p:sldId id="328" r:id="rId25"/>
    <p:sldId id="340" r:id="rId26"/>
    <p:sldId id="27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4988" autoAdjust="0"/>
  </p:normalViewPr>
  <p:slideViewPr>
    <p:cSldViewPr>
      <p:cViewPr>
        <p:scale>
          <a:sx n="70" d="100"/>
          <a:sy n="70" d="100"/>
        </p:scale>
        <p:origin x="-522" y="-72"/>
      </p:cViewPr>
      <p:guideLst>
        <p:guide orient="horz" pos="2160"/>
        <p:guide pos="2880"/>
      </p:guideLst>
    </p:cSldViewPr>
  </p:slideViewPr>
  <p:outlineViewPr>
    <p:cViewPr>
      <p:scale>
        <a:sx n="33" d="100"/>
        <a:sy n="33" d="100"/>
      </p:scale>
      <p:origin x="6" y="59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pe2992\users\mdavis\public\FAF3\tot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2009</a:t>
            </a:r>
            <a:r>
              <a:rPr lang="en-US" baseline="0"/>
              <a:t> Freight Flows</a:t>
            </a:r>
            <a:endParaRPr lang="en-US"/>
          </a:p>
        </c:rich>
      </c:tx>
      <c:layout/>
      <c:overlay val="0"/>
    </c:title>
    <c:autoTitleDeleted val="0"/>
    <c:plotArea>
      <c:layout>
        <c:manualLayout>
          <c:layoutTarget val="inner"/>
          <c:xMode val="edge"/>
          <c:yMode val="edge"/>
          <c:x val="1.7295597484276743E-2"/>
          <c:y val="8.7213794966805619E-2"/>
          <c:w val="0.96540880503144655"/>
          <c:h val="0.83256966960012369"/>
        </c:manualLayout>
      </c:layout>
      <c:barChart>
        <c:barDir val="col"/>
        <c:grouping val="stacked"/>
        <c:varyColors val="0"/>
        <c:ser>
          <c:idx val="0"/>
          <c:order val="0"/>
          <c:tx>
            <c:strRef>
              <c:f>Sheet1!$A$17</c:f>
              <c:strCache>
                <c:ptCount val="1"/>
                <c:pt idx="0">
                  <c:v>value (millions)</c:v>
                </c:pt>
              </c:strCache>
            </c:strRef>
          </c:tx>
          <c:invertIfNegative val="0"/>
          <c:dLbls>
            <c:dLbl>
              <c:idx val="0"/>
              <c:layout/>
              <c:tx>
                <c:rich>
                  <a:bodyPr/>
                  <a:lstStyle/>
                  <a:p>
                    <a:r>
                      <a:rPr lang="en-US" sz="1600"/>
                      <a:t>$</a:t>
                    </a:r>
                    <a:r>
                      <a:rPr lang="en-US"/>
                      <a:t>76.9</a:t>
                    </a:r>
                  </a:p>
                </c:rich>
              </c:tx>
              <c:showLegendKey val="0"/>
              <c:showVal val="1"/>
              <c:showCatName val="0"/>
              <c:showSerName val="0"/>
              <c:showPercent val="0"/>
              <c:showBubbleSize val="0"/>
            </c:dLbl>
            <c:dLbl>
              <c:idx val="1"/>
              <c:layout/>
              <c:tx>
                <c:rich>
                  <a:bodyPr/>
                  <a:lstStyle/>
                  <a:p>
                    <a:r>
                      <a:rPr lang="en-US" sz="1600"/>
                      <a:t>$</a:t>
                    </a:r>
                    <a:r>
                      <a:rPr lang="en-US"/>
                      <a:t>71.6</a:t>
                    </a:r>
                  </a:p>
                </c:rich>
              </c:tx>
              <c:showLegendKey val="0"/>
              <c:showVal val="1"/>
              <c:showCatName val="0"/>
              <c:showSerName val="0"/>
              <c:showPercent val="0"/>
              <c:showBubbleSize val="0"/>
            </c:dLbl>
            <c:dLbl>
              <c:idx val="2"/>
              <c:layout/>
              <c:tx>
                <c:rich>
                  <a:bodyPr/>
                  <a:lstStyle/>
                  <a:p>
                    <a:r>
                      <a:rPr lang="en-US" sz="1600"/>
                      <a:t>$</a:t>
                    </a:r>
                    <a:r>
                      <a:rPr lang="en-US"/>
                      <a:t>40.1</a:t>
                    </a:r>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Sheet1!$B$16:$D$16</c:f>
              <c:strCache>
                <c:ptCount val="3"/>
                <c:pt idx="0">
                  <c:v>inbound</c:v>
                </c:pt>
                <c:pt idx="1">
                  <c:v>outbound</c:v>
                </c:pt>
                <c:pt idx="2">
                  <c:v>within</c:v>
                </c:pt>
              </c:strCache>
            </c:strRef>
          </c:cat>
          <c:val>
            <c:numRef>
              <c:f>Sheet1!$B$17:$D$17</c:f>
              <c:numCache>
                <c:formatCode>#,##0.0</c:formatCode>
                <c:ptCount val="3"/>
                <c:pt idx="0">
                  <c:v>76.900000000000006</c:v>
                </c:pt>
                <c:pt idx="1">
                  <c:v>71.599999999999994</c:v>
                </c:pt>
                <c:pt idx="2">
                  <c:v>40.1</c:v>
                </c:pt>
              </c:numCache>
            </c:numRef>
          </c:val>
        </c:ser>
        <c:ser>
          <c:idx val="1"/>
          <c:order val="1"/>
          <c:tx>
            <c:strRef>
              <c:f>Sheet1!$A$18</c:f>
              <c:strCache>
                <c:ptCount val="1"/>
                <c:pt idx="0">
                  <c:v>K tons (millions)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Sheet1!$B$16:$D$16</c:f>
              <c:strCache>
                <c:ptCount val="3"/>
                <c:pt idx="0">
                  <c:v>inbound</c:v>
                </c:pt>
                <c:pt idx="1">
                  <c:v>outbound</c:v>
                </c:pt>
                <c:pt idx="2">
                  <c:v>within</c:v>
                </c:pt>
              </c:strCache>
            </c:strRef>
          </c:cat>
          <c:val>
            <c:numRef>
              <c:f>Sheet1!$B$18:$D$18</c:f>
              <c:numCache>
                <c:formatCode>#,##0.0</c:formatCode>
                <c:ptCount val="3"/>
                <c:pt idx="0">
                  <c:v>69.2</c:v>
                </c:pt>
                <c:pt idx="1">
                  <c:v>41.7</c:v>
                </c:pt>
                <c:pt idx="2">
                  <c:v>46</c:v>
                </c:pt>
              </c:numCache>
            </c:numRef>
          </c:val>
        </c:ser>
        <c:dLbls>
          <c:showLegendKey val="0"/>
          <c:showVal val="1"/>
          <c:showCatName val="0"/>
          <c:showSerName val="0"/>
          <c:showPercent val="0"/>
          <c:showBubbleSize val="0"/>
        </c:dLbls>
        <c:gapWidth val="95"/>
        <c:overlap val="100"/>
        <c:axId val="145380096"/>
        <c:axId val="145381632"/>
      </c:barChart>
      <c:catAx>
        <c:axId val="145380096"/>
        <c:scaling>
          <c:orientation val="minMax"/>
        </c:scaling>
        <c:delete val="0"/>
        <c:axPos val="b"/>
        <c:majorTickMark val="none"/>
        <c:minorTickMark val="none"/>
        <c:tickLblPos val="nextTo"/>
        <c:txPr>
          <a:bodyPr/>
          <a:lstStyle/>
          <a:p>
            <a:pPr>
              <a:defRPr sz="1400"/>
            </a:pPr>
            <a:endParaRPr lang="en-US"/>
          </a:p>
        </c:txPr>
        <c:crossAx val="145381632"/>
        <c:crosses val="autoZero"/>
        <c:auto val="1"/>
        <c:lblAlgn val="ctr"/>
        <c:lblOffset val="100"/>
        <c:noMultiLvlLbl val="0"/>
      </c:catAx>
      <c:valAx>
        <c:axId val="145381632"/>
        <c:scaling>
          <c:orientation val="minMax"/>
        </c:scaling>
        <c:delete val="1"/>
        <c:axPos val="l"/>
        <c:numFmt formatCode="#,##0.0" sourceLinked="1"/>
        <c:majorTickMark val="none"/>
        <c:minorTickMark val="none"/>
        <c:tickLblPos val="none"/>
        <c:crossAx val="145380096"/>
        <c:crosses val="autoZero"/>
        <c:crossBetween val="between"/>
      </c:valAx>
    </c:plotArea>
    <c:legend>
      <c:legendPos val="t"/>
      <c:layou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CC9987-AE10-4685-9B5B-4577F1D5BB4C}" type="datetimeFigureOut">
              <a:rPr lang="en-US" smtClean="0"/>
              <a:pPr/>
              <a:t>1/20/2012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D8454A-404F-4DF1-8F43-7DDF83BF3B63}" type="slidenum">
              <a:rPr lang="en-US" smtClean="0"/>
              <a:pPr/>
              <a:t>‹#›</a:t>
            </a:fld>
            <a:endParaRPr lang="en-US"/>
          </a:p>
        </p:txBody>
      </p:sp>
    </p:spTree>
    <p:extLst>
      <p:ext uri="{BB962C8B-B14F-4D97-AF65-F5344CB8AC3E}">
        <p14:creationId xmlns:p14="http://schemas.microsoft.com/office/powerpoint/2010/main" val="240674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slide show</a:t>
            </a:r>
            <a:r>
              <a:rPr lang="en-US" baseline="0" dirty="0" smtClean="0"/>
              <a:t>s to top 20 ports in the great lakes region</a:t>
            </a:r>
          </a:p>
          <a:p>
            <a:pPr>
              <a:buFont typeface="Arial" pitchFamily="34" charset="0"/>
              <a:buChar char="•"/>
            </a:pPr>
            <a:endParaRPr lang="en-US" baseline="0" dirty="0" smtClean="0"/>
          </a:p>
          <a:p>
            <a:pPr>
              <a:buFont typeface="Arial" pitchFamily="34" charset="0"/>
              <a:buChar char="•"/>
            </a:pPr>
            <a:r>
              <a:rPr lang="en-US" baseline="0" dirty="0" smtClean="0"/>
              <a:t>   </a:t>
            </a:r>
            <a:r>
              <a:rPr lang="en-US" dirty="0" smtClean="0"/>
              <a:t>The Great Lakes</a:t>
            </a:r>
            <a:r>
              <a:rPr lang="en-US" baseline="0" dirty="0" smtClean="0"/>
              <a:t> - </a:t>
            </a:r>
            <a:r>
              <a:rPr lang="en-US" dirty="0" smtClean="0"/>
              <a:t>St. Lawrence</a:t>
            </a:r>
            <a:r>
              <a:rPr lang="en-US" baseline="0" dirty="0" smtClean="0"/>
              <a:t> Seaway is a multimodal freight transportation system that plays an important role in connecting the economy of US and Canada.  </a:t>
            </a:r>
          </a:p>
          <a:p>
            <a:pPr>
              <a:buFont typeface="Arial" pitchFamily="34" charset="0"/>
              <a:buChar char="•"/>
            </a:pPr>
            <a:endParaRPr lang="en-US" baseline="0" dirty="0" smtClean="0"/>
          </a:p>
          <a:p>
            <a:pPr>
              <a:buFont typeface="Arial" pitchFamily="34" charset="0"/>
              <a:buChar char="•"/>
            </a:pPr>
            <a:r>
              <a:rPr lang="en-US" baseline="0" dirty="0" smtClean="0"/>
              <a:t>   It has 15 large international ports, 50 regional ports, 16 locks, and a large network of inland waterways</a:t>
            </a:r>
          </a:p>
          <a:p>
            <a:pPr>
              <a:buFont typeface="Arial" pitchFamily="34" charset="0"/>
              <a:buNone/>
            </a:pPr>
            <a:endParaRPr lang="en-US" baseline="0" dirty="0" smtClean="0"/>
          </a:p>
          <a:p>
            <a:pPr>
              <a:buFont typeface="Arial" pitchFamily="34" charset="0"/>
              <a:buChar char="•"/>
            </a:pPr>
            <a:r>
              <a:rPr lang="en-US" dirty="0" smtClean="0"/>
              <a:t>   An estimated 200 million</a:t>
            </a:r>
            <a:r>
              <a:rPr lang="en-US" baseline="0" dirty="0" smtClean="0"/>
              <a:t> tons of cargo moves annually by water through the great lakes and St Lawrence Seaway</a:t>
            </a:r>
          </a:p>
          <a:p>
            <a:pPr>
              <a:buFont typeface="Arial" pitchFamily="34" charset="0"/>
              <a:buChar char="•"/>
            </a:pPr>
            <a:endParaRPr lang="en-US" baseline="0" dirty="0" smtClean="0"/>
          </a:p>
          <a:p>
            <a:pPr>
              <a:buFont typeface="Arial" pitchFamily="34" charset="0"/>
              <a:buChar char="•"/>
            </a:pPr>
            <a:r>
              <a:rPr lang="en-US" baseline="0" dirty="0" smtClean="0"/>
              <a:t>  90 percent of its cargo is bulk, and industries rely on water transportation to move high volumes of iron ore, coal, petroleum, chemicals, cement and grain  </a:t>
            </a:r>
          </a:p>
          <a:p>
            <a:pPr>
              <a:buFont typeface="Arial" pitchFamily="34" charset="0"/>
              <a:buChar char="•"/>
            </a:pPr>
            <a:endParaRPr lang="en-US" baseline="0" dirty="0" smtClean="0"/>
          </a:p>
          <a:p>
            <a:pPr>
              <a:buFont typeface="Arial" pitchFamily="34" charset="0"/>
              <a:buChar char="•"/>
            </a:pPr>
            <a:r>
              <a:rPr lang="en-US" b="1" baseline="0" dirty="0" smtClean="0"/>
              <a:t>   With very little container traffic moving on the great lakes, the question is whether or not this waterway is being used to its highest potential.  With increased traffic on rail and road networks, water can offer a capacity to help move container traffic.  Though obviously there are some limitations and hurdles that will need to be addressed first.  </a:t>
            </a:r>
            <a:endParaRPr lang="en-US" b="1"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Cleveland is well connected to move goods to and from the airport, with easy access</a:t>
            </a:r>
            <a:r>
              <a:rPr lang="en-US" baseline="0" dirty="0" smtClean="0"/>
              <a:t> </a:t>
            </a:r>
            <a:r>
              <a:rPr lang="en-US" dirty="0" smtClean="0"/>
              <a:t>to</a:t>
            </a:r>
            <a:r>
              <a:rPr lang="en-US" baseline="0" dirty="0" smtClean="0"/>
              <a:t> interstates</a:t>
            </a:r>
            <a:r>
              <a:rPr lang="en-US" dirty="0" smtClean="0"/>
              <a:t>, the</a:t>
            </a:r>
            <a:r>
              <a:rPr lang="en-US" baseline="0" dirty="0" smtClean="0"/>
              <a:t> Port</a:t>
            </a:r>
            <a:r>
              <a:rPr lang="en-US" dirty="0" smtClean="0"/>
              <a:t>, and railroad operations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CLE</a:t>
            </a:r>
            <a:r>
              <a:rPr lang="en-US" baseline="0" dirty="0" smtClean="0"/>
              <a:t> had 376 million pounds of cargo in 2008 and is serviced mainly by </a:t>
            </a:r>
            <a:r>
              <a:rPr lang="en-US" dirty="0" smtClean="0"/>
              <a:t>FedEx</a:t>
            </a:r>
            <a:r>
              <a:rPr lang="en-US" baseline="0" dirty="0" smtClean="0"/>
              <a:t> but, </a:t>
            </a:r>
            <a:r>
              <a:rPr lang="en-US" dirty="0" smtClean="0"/>
              <a:t>UPS, USPS, DHL, and World Wide Freight Services all have</a:t>
            </a:r>
            <a:r>
              <a:rPr lang="en-US" baseline="0" dirty="0" smtClean="0"/>
              <a:t> operations at CLE</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They between 12 and 17 daily cargo flights</a:t>
            </a:r>
            <a:r>
              <a:rPr lang="en-US" baseline="0" dirty="0" smtClean="0"/>
              <a:t>, with </a:t>
            </a:r>
            <a:r>
              <a:rPr lang="en-US" dirty="0" smtClean="0"/>
              <a:t>Fed Ex accounting for nearly three quarters of total cargo operations</a:t>
            </a:r>
          </a:p>
          <a:p>
            <a:pPr>
              <a:buFont typeface="Arial" pitchFamily="34" charset="0"/>
              <a:buChar char="•"/>
            </a:pPr>
            <a:endParaRPr lang="en-US" dirty="0" smtClean="0"/>
          </a:p>
          <a:p>
            <a:pPr>
              <a:buFont typeface="Arial" pitchFamily="34" charset="0"/>
              <a:buChar char="•"/>
            </a:pPr>
            <a:r>
              <a:rPr lang="en-US" baseline="0" dirty="0" smtClean="0"/>
              <a:t>   </a:t>
            </a:r>
            <a:r>
              <a:rPr lang="en-US" dirty="0" smtClean="0"/>
              <a:t>Cargo declined by 7.3% in 2008 and is projected to remain flat or decline</a:t>
            </a:r>
            <a:r>
              <a:rPr lang="en-US" baseline="0" dirty="0" smtClean="0"/>
              <a:t> further in the future</a:t>
            </a:r>
          </a:p>
          <a:p>
            <a:pPr>
              <a:buFont typeface="Arial" pitchFamily="34" charset="0"/>
              <a:buChar char="•"/>
            </a:pPr>
            <a:endParaRPr lang="en-US" baseline="0" dirty="0" smtClean="0"/>
          </a:p>
          <a:p>
            <a:pPr>
              <a:buFont typeface="Arial" pitchFamily="34" charset="0"/>
              <a:buChar char="•"/>
            </a:pPr>
            <a:r>
              <a:rPr lang="en-US" baseline="0" dirty="0" smtClean="0"/>
              <a:t>   CLE ranked 64</a:t>
            </a:r>
            <a:r>
              <a:rPr lang="en-US" baseline="30000" dirty="0" smtClean="0"/>
              <a:t>th</a:t>
            </a:r>
            <a:r>
              <a:rPr lang="en-US" baseline="0" dirty="0" smtClean="0"/>
              <a:t> in the country and 3</a:t>
            </a:r>
            <a:r>
              <a:rPr lang="en-US" baseline="30000" dirty="0" smtClean="0"/>
              <a:t>rd</a:t>
            </a:r>
            <a:r>
              <a:rPr lang="en-US" baseline="0" dirty="0" smtClean="0"/>
              <a:t> in Ohio with Toledo and Columbus lifting significantly higher amounts of cargo.  </a:t>
            </a:r>
          </a:p>
          <a:p>
            <a:pPr>
              <a:buFont typeface="Arial" pitchFamily="34" charset="0"/>
              <a:buChar char="•"/>
            </a:pPr>
            <a:endParaRPr lang="en-US" baseline="0" dirty="0" smtClean="0"/>
          </a:p>
          <a:p>
            <a:pPr>
              <a:buFont typeface="Arial" pitchFamily="34" charset="0"/>
              <a:buChar char="•"/>
            </a:pPr>
            <a:r>
              <a:rPr lang="en-US" baseline="0" dirty="0" smtClean="0"/>
              <a:t>   Expansion of cargo facilities at CLE could bolster demand in the future, and the air port is currently undergoing an update to their master plan, which includes expansion of their cargo </a:t>
            </a:r>
            <a:r>
              <a:rPr lang="en-US" baseline="0" dirty="0" err="1" smtClean="0"/>
              <a:t>facilites</a:t>
            </a: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   One of the major caveats to expanding air cargo facilities is rising fuel prices.  Will demand continue to even remain flat, or will a stronger demand offset rising costs?  It seems too early to tell.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7D8454A-404F-4DF1-8F43-7DDF83BF3B6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Northeast Ohio lies along the heavily utilized rail rout</a:t>
            </a:r>
            <a:r>
              <a:rPr lang="en-US" sz="1200" kern="1200" baseline="0" dirty="0" smtClean="0">
                <a:solidFill>
                  <a:schemeClr val="tx1"/>
                </a:solidFill>
                <a:latin typeface="+mn-lt"/>
                <a:ea typeface="+mn-ea"/>
                <a:cs typeface="+mn-cs"/>
              </a:rPr>
              <a:t> between Chicago and the east coast.  It is here that cars are redirected from Chicago to different major cities along the eastern seaboard.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The CSX route between Cleveland and New York is known as the </a:t>
            </a:r>
            <a:r>
              <a:rPr lang="en-US" sz="1200" kern="1200" baseline="0" dirty="0" err="1" smtClean="0">
                <a:solidFill>
                  <a:schemeClr val="tx1"/>
                </a:solidFill>
                <a:latin typeface="+mn-lt"/>
                <a:ea typeface="+mn-ea"/>
                <a:cs typeface="+mn-cs"/>
              </a:rPr>
              <a:t>waterlevel</a:t>
            </a:r>
            <a:r>
              <a:rPr lang="en-US" sz="1200" kern="1200" baseline="0" dirty="0" smtClean="0">
                <a:solidFill>
                  <a:schemeClr val="tx1"/>
                </a:solidFill>
                <a:latin typeface="+mn-lt"/>
                <a:ea typeface="+mn-ea"/>
                <a:cs typeface="+mn-cs"/>
              </a:rPr>
              <a:t> route – it follows along the lake, the </a:t>
            </a:r>
            <a:r>
              <a:rPr lang="en-US" sz="1200" kern="1200" baseline="0" dirty="0" err="1" smtClean="0">
                <a:solidFill>
                  <a:schemeClr val="tx1"/>
                </a:solidFill>
                <a:latin typeface="+mn-lt"/>
                <a:ea typeface="+mn-ea"/>
                <a:cs typeface="+mn-cs"/>
              </a:rPr>
              <a:t>erie</a:t>
            </a:r>
            <a:r>
              <a:rPr lang="en-US" sz="1200" kern="1200" baseline="0" dirty="0" smtClean="0">
                <a:solidFill>
                  <a:schemeClr val="tx1"/>
                </a:solidFill>
                <a:latin typeface="+mn-lt"/>
                <a:ea typeface="+mn-ea"/>
                <a:cs typeface="+mn-cs"/>
              </a:rPr>
              <a:t> canal and </a:t>
            </a:r>
            <a:r>
              <a:rPr lang="en-US" sz="1200" kern="1200" baseline="0" dirty="0" err="1" smtClean="0">
                <a:solidFill>
                  <a:schemeClr val="tx1"/>
                </a:solidFill>
                <a:latin typeface="+mn-lt"/>
                <a:ea typeface="+mn-ea"/>
                <a:cs typeface="+mn-cs"/>
              </a:rPr>
              <a:t>hudson</a:t>
            </a:r>
            <a:r>
              <a:rPr lang="en-US" sz="1200" kern="1200" baseline="0" dirty="0" smtClean="0">
                <a:solidFill>
                  <a:schemeClr val="tx1"/>
                </a:solidFill>
                <a:latin typeface="+mn-lt"/>
                <a:ea typeface="+mn-ea"/>
                <a:cs typeface="+mn-cs"/>
              </a:rPr>
              <a:t> river.  This is significant because it has no bridges and allows for double stack trains at high speeds (60mph)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To serve our regional market we have two class I carriers and two intermodal terminals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we are is also served by excellent regional railroads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Both CSX and Norfolk Southern are making large investments in Ohio, just no in northeast Ohio.  The concern is that the new terminals will complete for business with the existing, older terminals in northeast Ohio possibly resulting in reduced service levels for our manufactures.  </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I-90</a:t>
            </a:r>
            <a:r>
              <a:rPr lang="en-US" baseline="0" dirty="0" smtClean="0"/>
              <a:t> is most direct route from Boston to Seattle and runs directly through northeast Ohio</a:t>
            </a:r>
          </a:p>
          <a:p>
            <a:pPr>
              <a:buFont typeface="Arial" pitchFamily="34" charset="0"/>
              <a:buChar char="•"/>
            </a:pPr>
            <a:endParaRPr lang="en-US" baseline="0" dirty="0" smtClean="0"/>
          </a:p>
          <a:p>
            <a:pPr>
              <a:buFont typeface="Arial" pitchFamily="34" charset="0"/>
              <a:buChar char="•"/>
            </a:pPr>
            <a:r>
              <a:rPr lang="en-US" baseline="0" dirty="0" smtClean="0"/>
              <a:t>  We have a strong presence of logistics companies with 16 long haul and 2 dedicated LTL carriers</a:t>
            </a:r>
            <a:endParaRPr lang="en-US" dirty="0" smtClean="0"/>
          </a:p>
          <a:p>
            <a:pPr>
              <a:buFont typeface="Arial" pitchFamily="34" charset="0"/>
              <a:buChar char="•"/>
            </a:pPr>
            <a:endParaRPr lang="en-US" dirty="0" smtClean="0"/>
          </a:p>
          <a:p>
            <a:pPr>
              <a:buFont typeface="Arial" pitchFamily="34" charset="0"/>
              <a:buChar char="•"/>
            </a:pPr>
            <a:r>
              <a:rPr lang="en-US" dirty="0" smtClean="0"/>
              <a:t>  Feed back from a recent freight survey</a:t>
            </a:r>
            <a:r>
              <a:rPr lang="en-US" baseline="0" dirty="0" smtClean="0"/>
              <a:t> was overwhelmingly positive when asked about congestion and access on the regions road infrastructure.  </a:t>
            </a:r>
          </a:p>
          <a:p>
            <a:pPr>
              <a:buFont typeface="Arial" pitchFamily="34" charset="0"/>
              <a:buNone/>
            </a:pPr>
            <a:endParaRPr lang="en-US" baseline="0" dirty="0" smtClean="0"/>
          </a:p>
          <a:p>
            <a:pPr>
              <a:buFont typeface="Arial" pitchFamily="34" charset="0"/>
              <a:buChar char="•"/>
            </a:pPr>
            <a:r>
              <a:rPr lang="en-US" baseline="0" dirty="0" smtClean="0"/>
              <a:t>  It is important to note that truck traffic is expected to grow over the next 20 years, planning now for this increase is crucial to the economic growth of our region</a:t>
            </a:r>
          </a:p>
          <a:p>
            <a:pPr>
              <a:buFont typeface="Arial" pitchFamily="34" charset="0"/>
              <a:buNone/>
            </a:pPr>
            <a:endParaRPr lang="en-US" baseline="0" dirty="0" smtClean="0"/>
          </a:p>
          <a:p>
            <a:pPr>
              <a:buFont typeface="Arial" pitchFamily="34" charset="0"/>
              <a:buChar char="•"/>
            </a:pPr>
            <a:r>
              <a:rPr lang="en-US" dirty="0" smtClean="0"/>
              <a:t>  Recently there has been a shift at the state level to focus on the I-70 corridor, just 150 miles south </a:t>
            </a:r>
            <a:r>
              <a:rPr lang="en-US" baseline="0" dirty="0" smtClean="0"/>
              <a:t>of Cleveland, as the future truck corridor. </a:t>
            </a:r>
          </a:p>
          <a:p>
            <a:pPr lvl="1">
              <a:buFont typeface="Arial" pitchFamily="34" charset="0"/>
              <a:buChar char="•"/>
            </a:pPr>
            <a:r>
              <a:rPr lang="en-US" baseline="0" dirty="0" smtClean="0"/>
              <a:t>   </a:t>
            </a:r>
            <a:r>
              <a:rPr lang="en-US" dirty="0" smtClean="0"/>
              <a:t>Freight traffic may been moving to Columbus, but this is because they are a distribution center, not necessarily because they are</a:t>
            </a:r>
            <a:r>
              <a:rPr lang="en-US" baseline="0" dirty="0" smtClean="0"/>
              <a:t> </a:t>
            </a:r>
            <a:r>
              <a:rPr lang="en-US" dirty="0" smtClean="0"/>
              <a:t>major manufacturing center.  We still have significant freight movements and needs.</a:t>
            </a: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  There is much debate in Ohio regarding the privatization of the Ohio turnpike – more to come…</a:t>
            </a:r>
          </a:p>
          <a:p>
            <a:pPr>
              <a:buFont typeface="Arial" pitchFamily="34" charset="0"/>
              <a:buChar char="•"/>
            </a:pPr>
            <a:endParaRPr lang="en-US" baseline="0" dirty="0" smtClean="0"/>
          </a:p>
          <a:p>
            <a:pPr>
              <a:buFont typeface="Arial" pitchFamily="34" charset="0"/>
              <a:buChar char="•"/>
            </a:pPr>
            <a:r>
              <a:rPr lang="en-US" baseline="0" dirty="0" smtClean="0"/>
              <a:t>   Other important infrastructure projects making headlines is the inner belt bridge project – more to come…</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Arial" pitchFamily="34" charset="0"/>
              <a:buChar char="•"/>
            </a:pPr>
            <a:r>
              <a:rPr lang="en-US" sz="1200" kern="1200" dirty="0" smtClean="0">
                <a:solidFill>
                  <a:schemeClr val="tx1"/>
                </a:solidFill>
                <a:latin typeface="+mn-lt"/>
                <a:ea typeface="+mn-ea"/>
                <a:cs typeface="+mn-cs"/>
              </a:rPr>
              <a:t>  Northeast Ohio has an extremely robust pipeline</a:t>
            </a:r>
            <a:r>
              <a:rPr lang="en-US" sz="1200" kern="1200" baseline="0" dirty="0" smtClean="0">
                <a:solidFill>
                  <a:schemeClr val="tx1"/>
                </a:solidFill>
                <a:latin typeface="+mn-lt"/>
                <a:ea typeface="+mn-ea"/>
                <a:cs typeface="+mn-cs"/>
              </a:rPr>
              <a:t> network, as we are located at the end of several major pipelines</a:t>
            </a: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rtl="0">
              <a:buFont typeface="Arial" pitchFamily="34" charset="0"/>
              <a:buChar char="•"/>
            </a:pPr>
            <a:r>
              <a:rPr lang="en-US" sz="1200" kern="1200" dirty="0" smtClean="0">
                <a:solidFill>
                  <a:schemeClr val="tx1"/>
                </a:solidFill>
                <a:latin typeface="+mn-lt"/>
                <a:ea typeface="+mn-ea"/>
                <a:cs typeface="+mn-cs"/>
              </a:rPr>
              <a:t>  Gulf Coast and Canadian Refiners can access NEO using four main pipelines</a:t>
            </a:r>
            <a:r>
              <a:rPr lang="en-US" sz="1200" kern="1200" baseline="0" dirty="0" smtClean="0">
                <a:solidFill>
                  <a:schemeClr val="tx1"/>
                </a:solidFill>
                <a:latin typeface="+mn-lt"/>
                <a:ea typeface="+mn-ea"/>
                <a:cs typeface="+mn-cs"/>
              </a:rPr>
              <a:t> that </a:t>
            </a:r>
            <a:r>
              <a:rPr lang="en-US" sz="1200" kern="1200" dirty="0" smtClean="0">
                <a:solidFill>
                  <a:schemeClr val="tx1"/>
                </a:solidFill>
                <a:latin typeface="+mn-lt"/>
                <a:ea typeface="+mn-ea"/>
                <a:cs typeface="+mn-cs"/>
              </a:rPr>
              <a:t>connect directly to our region</a:t>
            </a:r>
            <a:endParaRPr lang="en-US" sz="1200" kern="1200" baseline="0" dirty="0" smtClean="0">
              <a:solidFill>
                <a:schemeClr val="tx1"/>
              </a:solidFill>
              <a:latin typeface="+mn-lt"/>
              <a:ea typeface="+mn-ea"/>
              <a:cs typeface="+mn-cs"/>
            </a:endParaRPr>
          </a:p>
          <a:p>
            <a:pPr rtl="0">
              <a:buFont typeface="Arial" pitchFamily="34" charset="0"/>
              <a:buChar char="•"/>
            </a:pPr>
            <a:endParaRPr lang="en-US" sz="1200" kern="1200" baseline="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Ohio is also home to 5 refineries which equates to a low cost and secure supply of petroleum.</a:t>
            </a:r>
          </a:p>
          <a:p>
            <a:pPr rtl="0">
              <a:buFont typeface="Arial" pitchFamily="34" charset="0"/>
              <a:buChar char="•"/>
            </a:pPr>
            <a:endParaRPr lang="en-US" sz="1200" kern="1200" baseline="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Local companies take advantage of this and locate around the pipelines to have direct access</a:t>
            </a:r>
          </a:p>
          <a:p>
            <a:pPr rtl="0">
              <a:buFont typeface="Arial" pitchFamily="34" charset="0"/>
              <a:buChar char="•"/>
            </a:pPr>
            <a:endParaRPr lang="en-US" sz="1200" kern="1200" baseline="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Marcellus and Utica Shale is perhaps the biggest unknown in the equation.  New pipelines will need to built to transport millions of cubic feet of natural gas per day</a:t>
            </a:r>
          </a:p>
          <a:p>
            <a:pPr rtl="0">
              <a:buFont typeface="Arial" pitchFamily="34" charset="0"/>
              <a:buChar char="•"/>
            </a:pPr>
            <a:endParaRPr lang="en-US" sz="1200" kern="1200" baseline="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New manufacturing plants are already either reopening or building new plants around the shale deposits.  </a:t>
            </a:r>
          </a:p>
          <a:p>
            <a:pPr rtl="0">
              <a:buFont typeface="Arial" pitchFamily="34" charset="0"/>
              <a:buChar char="•"/>
            </a:pPr>
            <a:endParaRPr lang="en-US" sz="1200" b="1" kern="1200" baseline="0" dirty="0" smtClean="0">
              <a:solidFill>
                <a:schemeClr val="tx1"/>
              </a:solidFill>
              <a:latin typeface="+mn-lt"/>
              <a:ea typeface="+mn-ea"/>
              <a:cs typeface="+mn-cs"/>
            </a:endParaRPr>
          </a:p>
          <a:p>
            <a:pPr rtl="0">
              <a:buFont typeface="Arial" pitchFamily="34" charset="0"/>
              <a:buChar char="•"/>
            </a:pPr>
            <a:r>
              <a:rPr lang="en-US" sz="1200" b="1" kern="1200" baseline="0" dirty="0" smtClean="0">
                <a:solidFill>
                  <a:schemeClr val="tx1"/>
                </a:solidFill>
                <a:latin typeface="+mn-lt"/>
                <a:ea typeface="+mn-ea"/>
                <a:cs typeface="+mn-cs"/>
              </a:rPr>
              <a:t>   Shell Oil announced plans to build a new chemical plant, brining thousands of new jobs and millions of tax dollars to either Pennsylvania, West Virginia or Ohio.  The plant would make </a:t>
            </a:r>
            <a:r>
              <a:rPr lang="en-US" sz="1200" b="1" kern="1200" baseline="0" dirty="0" err="1" smtClean="0">
                <a:solidFill>
                  <a:schemeClr val="tx1"/>
                </a:solidFill>
                <a:latin typeface="+mn-lt"/>
                <a:ea typeface="+mn-ea"/>
                <a:cs typeface="+mn-cs"/>
              </a:rPr>
              <a:t>ethlyene</a:t>
            </a:r>
            <a:r>
              <a:rPr lang="en-US" sz="1200" b="1" kern="1200" baseline="0" dirty="0" smtClean="0">
                <a:solidFill>
                  <a:schemeClr val="tx1"/>
                </a:solidFill>
                <a:latin typeface="+mn-lt"/>
                <a:ea typeface="+mn-ea"/>
                <a:cs typeface="+mn-cs"/>
              </a:rPr>
              <a:t>, used to produce chemicals that go into everything from plastics to tires to antifreeze.</a:t>
            </a:r>
          </a:p>
          <a:p>
            <a:pPr rtl="0">
              <a:buFont typeface="Arial" pitchFamily="34" charset="0"/>
              <a:buChar char="•"/>
            </a:pPr>
            <a:endParaRPr lang="en-US" sz="1200" b="1" kern="1200" baseline="0" dirty="0" smtClean="0">
              <a:solidFill>
                <a:schemeClr val="tx1"/>
              </a:solidFill>
              <a:latin typeface="+mn-lt"/>
              <a:ea typeface="+mn-ea"/>
              <a:cs typeface="+mn-cs"/>
            </a:endParaRPr>
          </a:p>
          <a:p>
            <a:pPr rtl="0">
              <a:buFont typeface="Arial" pitchFamily="34" charset="0"/>
              <a:buChar char="•"/>
            </a:pPr>
            <a:r>
              <a:rPr lang="en-US" sz="1200" b="1" kern="1200" baseline="0" dirty="0" smtClean="0">
                <a:solidFill>
                  <a:schemeClr val="tx1"/>
                </a:solidFill>
                <a:latin typeface="+mn-lt"/>
                <a:ea typeface="+mn-ea"/>
                <a:cs typeface="+mn-cs"/>
              </a:rPr>
              <a:t>  the specific measure is unknown, but the Marcellus shale had the potential of making a huge impact on the entire region’s economy and infrastructure.  </a:t>
            </a:r>
            <a:endParaRPr lang="en-US" sz="1200" b="1" kern="1200" dirty="0" smtClean="0">
              <a:solidFill>
                <a:schemeClr val="tx1"/>
              </a:solidFill>
              <a:latin typeface="+mn-lt"/>
              <a:ea typeface="+mn-ea"/>
              <a:cs typeface="+mn-cs"/>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Ultimately, it is physically received in NEO and if an actual receiver  has not been located the products must be significantly discounted to find a customer.  As a result, according to Bob Maloney, owner of Bulk Trading, Northeast Ohio is a place where gasoline/diesel is “dumped” for several months out of each year.</a:t>
            </a:r>
          </a:p>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we go from here and how to plan</a:t>
            </a:r>
            <a:r>
              <a:rPr lang="en-US" baseline="0" dirty="0" smtClean="0"/>
              <a:t> for it?</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As I mentioned North</a:t>
            </a:r>
            <a:r>
              <a:rPr lang="en-US" baseline="0" dirty="0" smtClean="0"/>
              <a:t>east Ohio is strategically located within 50% of all US and Canadian manufacturing facilities  - and this means lower transportation costs </a:t>
            </a:r>
          </a:p>
          <a:p>
            <a:pPr>
              <a:buFont typeface="Arial" pitchFamily="34" charset="0"/>
              <a:buChar char="•"/>
            </a:pPr>
            <a:endParaRPr lang="en-US" baseline="0" dirty="0" smtClean="0"/>
          </a:p>
          <a:p>
            <a:pPr>
              <a:buFont typeface="Arial" pitchFamily="34" charset="0"/>
              <a:buChar char="•"/>
            </a:pPr>
            <a:r>
              <a:rPr lang="en-US" baseline="0" dirty="0" smtClean="0"/>
              <a:t>   Our lack on congestion on roads is currently an asset for shippers within our region, though truck freight is expected to grow in the future and we need to plan accordingly.</a:t>
            </a:r>
          </a:p>
          <a:p>
            <a:pPr>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We also have an airport and port with underutilized and access capacity.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smtClean="0"/>
          </a:p>
          <a:p>
            <a:pPr rtl="0">
              <a:buFont typeface="Arial" pitchFamily="34" charset="0"/>
              <a:buChar char="•"/>
            </a:pPr>
            <a:r>
              <a:rPr lang="en-US" dirty="0" smtClean="0"/>
              <a:t>  The port of Cleveland and</a:t>
            </a:r>
            <a:r>
              <a:rPr lang="en-US" baseline="0" dirty="0" smtClean="0"/>
              <a:t> Port Stanley, Ontario have begun gauging interest for a cross-lake ferry service.  As a pilot project the service would focus on tourism, recreation and other passenger demands with only limited truck traffic, though a cross-lake service focused on trucking is not off the table.</a:t>
            </a:r>
            <a:endParaRPr lang="en-US" dirty="0" smtClean="0"/>
          </a:p>
          <a:p>
            <a:pPr>
              <a:buFont typeface="Arial" pitchFamily="34" charset="0"/>
              <a:buNone/>
            </a:pPr>
            <a:endParaRPr lang="en-US" dirty="0" smtClean="0"/>
          </a:p>
          <a:p>
            <a:pPr>
              <a:buFont typeface="Arial" pitchFamily="34" charset="0"/>
              <a:buChar char="•"/>
            </a:pPr>
            <a:r>
              <a:rPr lang="en-US" dirty="0" smtClean="0"/>
              <a:t>   Cleveland is also looking to bring “containerships” into the Great Lakes. Even with today’s weak economy, there are delays and congestion at our Eastern and Western ports that could</a:t>
            </a:r>
            <a:r>
              <a:rPr lang="en-US" baseline="0" dirty="0" smtClean="0"/>
              <a:t> be alleviated by containerized shipping on the great lakes.</a:t>
            </a:r>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As a manufacturing center, NEO makes and ships large and heavy products.  They currently move by rail and truck</a:t>
            </a:r>
            <a:r>
              <a:rPr lang="en-US" sz="1200" b="1" kern="1200" baseline="0" dirty="0" smtClean="0">
                <a:solidFill>
                  <a:schemeClr val="tx1"/>
                </a:solidFill>
                <a:latin typeface="+mn-lt"/>
                <a:ea typeface="+mn-ea"/>
                <a:cs typeface="+mn-cs"/>
              </a:rPr>
              <a:t> that require </a:t>
            </a:r>
            <a:r>
              <a:rPr lang="en-US" sz="1200" b="1" kern="1200" dirty="0" smtClean="0">
                <a:solidFill>
                  <a:schemeClr val="tx1"/>
                </a:solidFill>
                <a:latin typeface="+mn-lt"/>
                <a:ea typeface="+mn-ea"/>
                <a:cs typeface="+mn-cs"/>
              </a:rPr>
              <a:t>oversize/overweight permits.  Water is the ideal way of handling such products since 1) ships are constructed to handle such cargos and in a cost effective manner, and 2) overweight trucks crush our roads.  The Port of Cleveland could develop a</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niche as a hub for such cargos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77D8454A-404F-4DF1-8F43-7DDF83BF3B6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buFont typeface="Arial" pitchFamily="34" charset="0"/>
              <a:buChar char="•"/>
            </a:pPr>
            <a:r>
              <a:rPr lang="en-US" sz="1200" kern="1200" dirty="0" smtClean="0">
                <a:solidFill>
                  <a:schemeClr val="tx1"/>
                </a:solidFill>
                <a:latin typeface="+mn-lt"/>
                <a:ea typeface="+mn-ea"/>
                <a:cs typeface="+mn-cs"/>
              </a:rPr>
              <a:t>   While Northeast</a:t>
            </a:r>
            <a:r>
              <a:rPr lang="en-US" sz="1200" kern="1200" baseline="0" dirty="0" smtClean="0">
                <a:solidFill>
                  <a:schemeClr val="tx1"/>
                </a:solidFill>
                <a:latin typeface="+mn-lt"/>
                <a:ea typeface="+mn-ea"/>
                <a:cs typeface="+mn-cs"/>
              </a:rPr>
              <a:t> Ohio is no longer a steal town, we do still make things.  The regions economy has transitioned into Advanced manufacturing.  Our expertise in metalworking, polymers and electronics, combined with a highly skilled workforce create a unique industrial resource that demands an efficient and cost effective freight network.</a:t>
            </a: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NEO is a part of the “polymer valley” and has an extensive chemicals industry.  The major European chemical port is Rotterdam and the major resin source</a:t>
            </a:r>
            <a:r>
              <a:rPr lang="en-US" sz="1200" kern="1200" baseline="0" dirty="0" smtClean="0">
                <a:solidFill>
                  <a:schemeClr val="tx1"/>
                </a:solidFill>
                <a:latin typeface="+mn-lt"/>
                <a:ea typeface="+mn-ea"/>
                <a:cs typeface="+mn-cs"/>
              </a:rPr>
              <a:t> is</a:t>
            </a:r>
            <a:r>
              <a:rPr lang="en-US" sz="1200" kern="1200" dirty="0" smtClean="0">
                <a:solidFill>
                  <a:schemeClr val="tx1"/>
                </a:solidFill>
                <a:latin typeface="+mn-lt"/>
                <a:ea typeface="+mn-ea"/>
                <a:cs typeface="+mn-cs"/>
              </a:rPr>
              <a:t> Saudi Arabia.  The shortest distance to these locations is the all-water route from NEO. </a:t>
            </a:r>
          </a:p>
          <a:p>
            <a:pPr rtl="0"/>
            <a:endParaRPr lang="en-US" dirty="0" smtClean="0"/>
          </a:p>
          <a:p>
            <a:pPr rtl="0">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NEO</a:t>
            </a:r>
            <a:r>
              <a:rPr lang="en-US" sz="1200" kern="1200" baseline="0" dirty="0" smtClean="0">
                <a:solidFill>
                  <a:schemeClr val="tx1"/>
                </a:solidFill>
                <a:latin typeface="+mn-lt"/>
                <a:ea typeface="+mn-ea"/>
                <a:cs typeface="+mn-cs"/>
              </a:rPr>
              <a:t> has a </a:t>
            </a:r>
            <a:r>
              <a:rPr lang="en-US" sz="1200" kern="1200" dirty="0" smtClean="0">
                <a:solidFill>
                  <a:schemeClr val="tx1"/>
                </a:solidFill>
                <a:latin typeface="+mn-lt"/>
                <a:ea typeface="+mn-ea"/>
                <a:cs typeface="+mn-cs"/>
              </a:rPr>
              <a:t>renowned medical facilities that</a:t>
            </a:r>
            <a:r>
              <a:rPr lang="en-US" sz="1200" kern="1200" baseline="0" dirty="0" smtClean="0">
                <a:solidFill>
                  <a:schemeClr val="tx1"/>
                </a:solidFill>
                <a:latin typeface="+mn-lt"/>
                <a:ea typeface="+mn-ea"/>
                <a:cs typeface="+mn-cs"/>
              </a:rPr>
              <a:t> are fueling an explosion in the medical devices industry.  </a:t>
            </a:r>
            <a:r>
              <a:rPr lang="en-US" sz="1200" kern="1200" dirty="0" smtClean="0">
                <a:solidFill>
                  <a:schemeClr val="tx1"/>
                </a:solidFill>
                <a:latin typeface="+mn-lt"/>
                <a:ea typeface="+mn-ea"/>
                <a:cs typeface="+mn-cs"/>
              </a:rPr>
              <a:t>This hub will continue to expand NEOs footprint in the medical field and strengthen both the field and the region.</a:t>
            </a:r>
            <a:endParaRPr lang="en-US" dirty="0" smtClean="0"/>
          </a:p>
          <a:p>
            <a:pPr rtl="0"/>
            <a:endParaRPr lang="en-US" sz="1200" kern="1200" dirty="0" smtClean="0">
              <a:solidFill>
                <a:schemeClr val="tx1"/>
              </a:solidFill>
              <a:latin typeface="+mn-lt"/>
              <a:ea typeface="+mn-ea"/>
              <a:cs typeface="+mn-cs"/>
            </a:endParaRPr>
          </a:p>
          <a:p>
            <a:pPr rtl="0">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Refrigerated containers coming to Cleveland from abroad are trucked from the east coast ports and from Nova Scotia (NS and CSX do not move them by rail since vibrations cause refrigeration failures).  </a:t>
            </a:r>
            <a:r>
              <a:rPr lang="en-US" sz="1200" b="1" kern="1200" dirty="0" smtClean="0">
                <a:solidFill>
                  <a:schemeClr val="tx1"/>
                </a:solidFill>
                <a:latin typeface="+mn-lt"/>
                <a:ea typeface="+mn-ea"/>
                <a:cs typeface="+mn-cs"/>
              </a:rPr>
              <a:t>However, refrigerated containers can be securely delivered by water to the Port of Cleveland, making NEO a “cold port” from which refrigerated cargos could be distributed throughout the state by truck.</a:t>
            </a:r>
          </a:p>
          <a:p>
            <a:pPr rtl="0"/>
            <a:endParaRPr lang="en-US" dirty="0" smtClean="0"/>
          </a:p>
          <a:p>
            <a:pPr rtl="0">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Due to our unique access to the world’s petroleum markets, prices for petroleum products are often lower in NEO than elsewhere</a:t>
            </a:r>
            <a:r>
              <a:rPr lang="en-US" sz="1200" b="1" kern="1200" dirty="0" smtClean="0">
                <a:solidFill>
                  <a:schemeClr val="tx1"/>
                </a:solidFill>
                <a:latin typeface="+mn-lt"/>
                <a:ea typeface="+mn-ea"/>
                <a:cs typeface="+mn-cs"/>
              </a:rPr>
              <a:t>.  Between</a:t>
            </a:r>
            <a:r>
              <a:rPr lang="en-US" sz="1200" b="1" kern="1200" baseline="0" dirty="0" smtClean="0">
                <a:solidFill>
                  <a:schemeClr val="tx1"/>
                </a:solidFill>
                <a:latin typeface="+mn-lt"/>
                <a:ea typeface="+mn-ea"/>
                <a:cs typeface="+mn-cs"/>
              </a:rPr>
              <a:t> petroleum and the Marcellus shale natural gas deposits,</a:t>
            </a:r>
            <a:r>
              <a:rPr lang="en-US" sz="1200" b="1" kern="1200" dirty="0" smtClean="0">
                <a:solidFill>
                  <a:schemeClr val="tx1"/>
                </a:solidFill>
                <a:latin typeface="+mn-lt"/>
                <a:ea typeface="+mn-ea"/>
                <a:cs typeface="+mn-cs"/>
              </a:rPr>
              <a:t> NEO is a great home</a:t>
            </a:r>
            <a:r>
              <a:rPr lang="en-US" sz="1200" b="1" kern="1200" baseline="0" dirty="0" smtClean="0">
                <a:solidFill>
                  <a:schemeClr val="tx1"/>
                </a:solidFill>
                <a:latin typeface="+mn-lt"/>
                <a:ea typeface="+mn-ea"/>
                <a:cs typeface="+mn-cs"/>
              </a:rPr>
              <a:t> for </a:t>
            </a:r>
            <a:r>
              <a:rPr lang="en-US" sz="1200" b="1" kern="1200" dirty="0" smtClean="0">
                <a:solidFill>
                  <a:schemeClr val="tx1"/>
                </a:solidFill>
                <a:latin typeface="+mn-lt"/>
                <a:ea typeface="+mn-ea"/>
                <a:cs typeface="+mn-cs"/>
              </a:rPr>
              <a:t>transportation  and manufacturing companies that consume large quantities of fuel.  Connecting them to pipelines will make them more profitable and allow them to expand operations.</a:t>
            </a:r>
            <a:endParaRPr lang="en-US" b="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D8454A-404F-4DF1-8F43-7DDF83BF3B6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NOACA hired their first ever dedicated freight planner,</a:t>
            </a:r>
            <a:r>
              <a:rPr lang="en-US" baseline="0" dirty="0" smtClean="0"/>
              <a:t> creating a consistent point of contact and champion within the MPO</a:t>
            </a:r>
          </a:p>
          <a:p>
            <a:pPr>
              <a:buFont typeface="Arial" pitchFamily="34" charset="0"/>
              <a:buNone/>
            </a:pPr>
            <a:endParaRPr lang="en-US" baseline="0" dirty="0" smtClean="0"/>
          </a:p>
          <a:p>
            <a:pPr>
              <a:buFont typeface="Arial" pitchFamily="34" charset="0"/>
              <a:buChar char="•"/>
            </a:pPr>
            <a:r>
              <a:rPr lang="en-US" baseline="0" dirty="0" smtClean="0"/>
              <a:t>  Freight has always had a section in our long range plan and work plan, but not until now has it been addressed on a consistent basis. For the first time or project planning review process includes a freight related aspect</a:t>
            </a:r>
          </a:p>
          <a:p>
            <a:pPr>
              <a:buFont typeface="Arial" pitchFamily="34" charset="0"/>
              <a:buNone/>
            </a:pPr>
            <a:endParaRPr lang="en-US" baseline="0" dirty="0" smtClean="0"/>
          </a:p>
          <a:p>
            <a:pPr>
              <a:buFont typeface="Arial" pitchFamily="34" charset="0"/>
              <a:buChar char="•"/>
            </a:pPr>
            <a:r>
              <a:rPr lang="en-US" baseline="0" dirty="0" smtClean="0"/>
              <a:t>  We have also worked hard this past year to become more involved with  the major stakeholders in our region.  Little things like talking to the Port about the importance to working together and making them a member of our Board have gone a long way in creating those relationships that are required to advancement freight in our region.</a:t>
            </a:r>
          </a:p>
          <a:p>
            <a:pPr>
              <a:buFont typeface="Arial" pitchFamily="34" charset="0"/>
              <a:buChar char="•"/>
            </a:pPr>
            <a:endParaRPr lang="en-US" baseline="0" dirty="0" smtClean="0"/>
          </a:p>
          <a:p>
            <a:pPr>
              <a:buFont typeface="Arial" pitchFamily="34" charset="0"/>
              <a:buChar char="•"/>
            </a:pPr>
            <a:r>
              <a:rPr lang="en-US" baseline="0" dirty="0" smtClean="0"/>
              <a:t>  We also conducted our first ever freight survey.  The online survey was the beginning step in our effort to identify key freight needs and deficiencies</a:t>
            </a:r>
            <a:r>
              <a:rPr lang="en-US" b="1" baseline="0" dirty="0" smtClean="0"/>
              <a:t>.  It also acted as our first introduction into the freight community and gave us a chance to let them know who we are and what we do. </a:t>
            </a:r>
          </a:p>
        </p:txBody>
      </p:sp>
      <p:sp>
        <p:nvSpPr>
          <p:cNvPr id="4" name="Slide Number Placeholder 3"/>
          <p:cNvSpPr>
            <a:spLocks noGrp="1"/>
          </p:cNvSpPr>
          <p:nvPr>
            <p:ph type="sldNum" sz="quarter" idx="10"/>
          </p:nvPr>
        </p:nvSpPr>
        <p:spPr/>
        <p:txBody>
          <a:bodyPr/>
          <a:lstStyle/>
          <a:p>
            <a:fld id="{77D8454A-404F-4DF1-8F43-7DDF83BF3B6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The purpose of the Freight profile is to help identify the freight system and how goods are moved through that system.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We are starting by looking at how</a:t>
            </a:r>
            <a:r>
              <a:rPr lang="en-US" sz="1200" baseline="0" dirty="0" smtClean="0"/>
              <a:t> and what commodities are flowing into, out of, and through our region using FAF3 data, but this is just a stepping point in our effort to create a complete profile.</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We are also currently working on creating a complete GIS data base of freight related infrastructure including assets and deficiencies.  We have never in the past compiled all freight related files into one GIS project.  We have stared by updating our truck ADT maps and identifying low bridges, specifically those that are causing problems for trucks.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   The bridge in this picture was run into three times over the course of a few months this past fall. </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And, as a</a:t>
            </a:r>
            <a:r>
              <a:rPr lang="en-US" sz="1200" baseline="0" dirty="0" smtClean="0"/>
              <a:t> part of our NHS intermodal connector analysis we are beginning to look at not just connection to each facility, but the connections between facilities.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NOACA</a:t>
            </a:r>
            <a:r>
              <a:rPr lang="en-US" baseline="0" dirty="0" smtClean="0"/>
              <a:t> serves the five county region of northeast Ohio and is the </a:t>
            </a:r>
            <a:r>
              <a:rPr lang="en-US" dirty="0" smtClean="0"/>
              <a:t>largest metro</a:t>
            </a:r>
            <a:r>
              <a:rPr lang="en-US" baseline="0" dirty="0" smtClean="0"/>
              <a:t> area in the state with a population of over 2 million</a:t>
            </a:r>
          </a:p>
          <a:p>
            <a:pPr>
              <a:buFont typeface="Arial" pitchFamily="34" charset="0"/>
              <a:buChar char="•"/>
            </a:pPr>
            <a:endParaRPr lang="en-US" baseline="0" dirty="0" smtClean="0"/>
          </a:p>
          <a:p>
            <a:pPr>
              <a:buFont typeface="Arial" pitchFamily="34" charset="0"/>
              <a:buChar char="•"/>
            </a:pPr>
            <a:r>
              <a:rPr lang="en-US" baseline="0" dirty="0" smtClean="0"/>
              <a:t>  We have almost 900,000 households and 2 million registered vehicles</a:t>
            </a:r>
          </a:p>
          <a:p>
            <a:pPr>
              <a:buFont typeface="Arial" pitchFamily="34" charset="0"/>
              <a:buChar char="•"/>
            </a:pPr>
            <a:endParaRPr lang="en-US" baseline="0" dirty="0" smtClean="0"/>
          </a:p>
          <a:p>
            <a:pPr>
              <a:buFont typeface="Arial" pitchFamily="34" charset="0"/>
              <a:buChar char="•"/>
            </a:pPr>
            <a:r>
              <a:rPr lang="en-US" baseline="0" dirty="0" smtClean="0"/>
              <a:t>  Our total daily </a:t>
            </a:r>
            <a:r>
              <a:rPr lang="en-US" baseline="0" dirty="0" err="1" smtClean="0"/>
              <a:t>vmt</a:t>
            </a:r>
            <a:r>
              <a:rPr lang="en-US" baseline="0" dirty="0" smtClean="0"/>
              <a:t> is just about 50 million</a:t>
            </a:r>
          </a:p>
          <a:p>
            <a:endParaRPr lang="en-US" dirty="0" smtClean="0"/>
          </a:p>
          <a:p>
            <a:pPr>
              <a:buFont typeface="Arial" pitchFamily="34" charset="0"/>
              <a:buChar char="•"/>
            </a:pPr>
            <a:r>
              <a:rPr lang="en-US" baseline="0" dirty="0" smtClean="0"/>
              <a:t>  We </a:t>
            </a:r>
            <a:r>
              <a:rPr lang="en-US" dirty="0" smtClean="0"/>
              <a:t>have a governing board of</a:t>
            </a:r>
            <a:r>
              <a:rPr lang="en-US" baseline="0" dirty="0" smtClean="0"/>
              <a:t> 44 members and allocates approximately 48 million dollars annually in projects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Thanks to the push</a:t>
            </a:r>
            <a:r>
              <a:rPr lang="en-US" sz="1200" baseline="0" dirty="0" smtClean="0"/>
              <a:t> of organizations like the TRB we will be pursuing the creation of freight performance measures or indicators.   While this will be a long term project we do believe it is important to begin to gauge reliability, safety, and infrastructure performance.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Our economy depends of the transportation of freight and it is important that we talk about freight as driver of economic development in our region.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We will also</a:t>
            </a:r>
            <a:r>
              <a:rPr lang="en-US" sz="1200" baseline="0" dirty="0" smtClean="0"/>
              <a:t> begin to </a:t>
            </a:r>
            <a:r>
              <a:rPr lang="en-US" sz="1200" dirty="0" smtClean="0"/>
              <a:t>identify corridor investment needs in order to sustain jobs and economic development for existing and future industrial and employment centers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a:buFont typeface="Arial" pitchFamily="34" charset="0"/>
              <a:buChar char="•"/>
            </a:pPr>
            <a:r>
              <a:rPr lang="en-US" sz="1200" kern="1200" baseline="0" dirty="0" smtClean="0">
                <a:solidFill>
                  <a:schemeClr val="tx1"/>
                </a:solidFill>
                <a:latin typeface="+mn-lt"/>
                <a:ea typeface="+mn-ea"/>
                <a:cs typeface="+mn-cs"/>
              </a:rPr>
              <a:t>  NOACA has been gauging interest in establishing a Freight Committee and there seems to be sufficient initial support from the freight community.   </a:t>
            </a:r>
            <a:r>
              <a:rPr lang="en-US" sz="1200" b="1" kern="1200" baseline="0" dirty="0" smtClean="0">
                <a:solidFill>
                  <a:schemeClr val="tx1"/>
                </a:solidFill>
                <a:latin typeface="+mn-lt"/>
                <a:ea typeface="+mn-ea"/>
                <a:cs typeface="+mn-cs"/>
              </a:rPr>
              <a:t>A credible freight committee with a defined vision will give the leverage needed to identify, validate and support freight related projects.</a:t>
            </a:r>
          </a:p>
          <a:p>
            <a:pPr>
              <a:buFont typeface="Arial" pitchFamily="34" charset="0"/>
              <a:buChar char="•"/>
            </a:pPr>
            <a:endParaRPr lang="en-US" sz="1200" kern="1200" baseline="0" dirty="0" smtClean="0">
              <a:solidFill>
                <a:schemeClr val="tx1"/>
              </a:solidFill>
              <a:latin typeface="+mn-lt"/>
              <a:ea typeface="+mn-ea"/>
              <a:cs typeface="+mn-cs"/>
            </a:endParaRPr>
          </a:p>
          <a:p>
            <a:pPr lvl="1">
              <a:buFont typeface="Arial" pitchFamily="34" charset="0"/>
              <a:buChar char="•"/>
            </a:pPr>
            <a:r>
              <a:rPr lang="en-US" sz="1200" kern="1200" baseline="0" dirty="0" smtClean="0">
                <a:solidFill>
                  <a:schemeClr val="tx1"/>
                </a:solidFill>
                <a:latin typeface="+mn-lt"/>
                <a:ea typeface="+mn-ea"/>
                <a:cs typeface="+mn-cs"/>
              </a:rPr>
              <a:t>  One example of when a freight committee would be useful is with a Port of Cleveland project.  The have a large bulk terminal and facility with excellent rail access, but do not have truck access to site.   The port is just now starting to work with us, but still cannot get the city and council members to the table.</a:t>
            </a:r>
          </a:p>
          <a:p>
            <a:endParaRPr lang="en-US" dirty="0" smtClean="0"/>
          </a:p>
          <a:p>
            <a:pPr>
              <a:buFont typeface="Arial" pitchFamily="34" charset="0"/>
              <a:buChar char="•"/>
            </a:pPr>
            <a:r>
              <a:rPr lang="en-US" dirty="0" smtClean="0"/>
              <a:t>  All of this really feeds into our final long</a:t>
            </a:r>
            <a:r>
              <a:rPr lang="en-US" baseline="0" dirty="0" smtClean="0"/>
              <a:t> term goals, which is to conduct a full blow freight study of our region.  We may be behind the curve but please check back with us in a few years and see how we have advanced our freight planning efforts. </a:t>
            </a:r>
          </a:p>
          <a:p>
            <a:pPr>
              <a:buFont typeface="Arial" pitchFamily="34" charset="0"/>
              <a:buChar char="•"/>
            </a:pPr>
            <a:endParaRPr lang="en-US" baseline="0" dirty="0" smtClean="0"/>
          </a:p>
          <a:p>
            <a:pPr>
              <a:buFont typeface="Arial" pitchFamily="34" charset="0"/>
              <a:buChar char="•"/>
            </a:pPr>
            <a:r>
              <a:rPr lang="en-US" baseline="0" dirty="0" smtClean="0"/>
              <a:t>  I’d like to thank Ted </a:t>
            </a:r>
            <a:r>
              <a:rPr lang="en-US" baseline="0" dirty="0" err="1" smtClean="0"/>
              <a:t>Daulburg</a:t>
            </a:r>
            <a:r>
              <a:rPr lang="en-US" baseline="0" dirty="0" smtClean="0"/>
              <a:t> for inviting me to speak with you today and also to NEOTEC and Doctor Brad Hull for his continued assistance and support of bettering freight transportation in our region.  </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buFont typeface="Arial" pitchFamily="34" charset="0"/>
              <a:buChar char="•"/>
            </a:pPr>
            <a:r>
              <a:rPr lang="en-US" sz="1200" b="1" kern="1200" dirty="0" smtClean="0">
                <a:solidFill>
                  <a:schemeClr val="accent2"/>
                </a:solidFill>
                <a:latin typeface="+mn-lt"/>
                <a:ea typeface="+mn-ea"/>
                <a:cs typeface="+mn-cs"/>
              </a:rPr>
              <a:t>   </a:t>
            </a:r>
            <a:r>
              <a:rPr lang="en-US" sz="1200" b="0" kern="1200" dirty="0" smtClean="0">
                <a:solidFill>
                  <a:schemeClr val="accent2"/>
                </a:solidFill>
                <a:latin typeface="+mn-lt"/>
                <a:ea typeface="+mn-ea"/>
                <a:cs typeface="+mn-cs"/>
              </a:rPr>
              <a:t>The region of northeast Ohio is more than just NOACA’s 5 county territory, we are actually three</a:t>
            </a:r>
            <a:r>
              <a:rPr lang="en-US" sz="1200" b="0" kern="1200" baseline="0" dirty="0" smtClean="0">
                <a:solidFill>
                  <a:schemeClr val="accent2"/>
                </a:solidFill>
                <a:latin typeface="+mn-lt"/>
                <a:ea typeface="+mn-ea"/>
                <a:cs typeface="+mn-cs"/>
              </a:rPr>
              <a:t> </a:t>
            </a:r>
            <a:r>
              <a:rPr lang="en-US" sz="1200" b="0" kern="1200" dirty="0" smtClean="0">
                <a:solidFill>
                  <a:schemeClr val="accent2"/>
                </a:solidFill>
                <a:latin typeface="+mn-lt"/>
                <a:ea typeface="+mn-ea"/>
                <a:cs typeface="+mn-cs"/>
              </a:rPr>
              <a:t>functioning </a:t>
            </a:r>
            <a:r>
              <a:rPr lang="en-US" sz="1200" b="1" kern="1200" dirty="0" smtClean="0">
                <a:solidFill>
                  <a:schemeClr val="accent2"/>
                </a:solidFill>
                <a:latin typeface="+mn-lt"/>
                <a:ea typeface="+mn-ea"/>
                <a:cs typeface="+mn-cs"/>
              </a:rPr>
              <a:t>labor and economic </a:t>
            </a:r>
            <a:r>
              <a:rPr lang="en-US" sz="1200" b="0" kern="1200" dirty="0" smtClean="0">
                <a:solidFill>
                  <a:schemeClr val="accent2"/>
                </a:solidFill>
                <a:latin typeface="+mn-lt"/>
                <a:ea typeface="+mn-ea"/>
                <a:cs typeface="+mn-cs"/>
              </a:rPr>
              <a:t>markets that are interwoven.  </a:t>
            </a:r>
          </a:p>
          <a:p>
            <a:pPr>
              <a:buFont typeface="Arial" pitchFamily="34" charset="0"/>
              <a:buChar char="•"/>
            </a:pPr>
            <a:endParaRPr lang="en-US" b="0" baseline="0" dirty="0" smtClean="0"/>
          </a:p>
          <a:p>
            <a:pPr>
              <a:buFont typeface="Arial" pitchFamily="34" charset="0"/>
              <a:buChar char="•"/>
            </a:pPr>
            <a:r>
              <a:rPr lang="en-US" b="0" dirty="0" smtClean="0"/>
              <a:t>   We have </a:t>
            </a:r>
            <a:r>
              <a:rPr lang="en-US" b="0" baseline="0" dirty="0" smtClean="0"/>
              <a:t>low-cost access to the heart of the US economy </a:t>
            </a:r>
          </a:p>
          <a:p>
            <a:pPr>
              <a:buFont typeface="Arial" pitchFamily="34" charset="0"/>
              <a:buChar char="•"/>
            </a:pPr>
            <a:endParaRPr lang="en-US" b="0" baseline="0" dirty="0" smtClean="0"/>
          </a:p>
          <a:p>
            <a:pPr>
              <a:buFont typeface="Arial" pitchFamily="34" charset="0"/>
              <a:buChar char="•"/>
            </a:pPr>
            <a:r>
              <a:rPr lang="en-US" b="0" baseline="0" dirty="0" smtClean="0"/>
              <a:t>  In 2007 Expansion Management Magazine published its list of metro areas with the strongest infrastructure.  99% being the highest, the Cleveland Metro area received a five star rating and scored a 98%.  Only 5 other MSA’s scored higher.</a:t>
            </a:r>
          </a:p>
          <a:p>
            <a:pPr>
              <a:buFont typeface="Arial" pitchFamily="34" charset="0"/>
              <a:buChar char="•"/>
            </a:pPr>
            <a:endParaRPr lang="en-US" baseline="0" dirty="0" smtClean="0"/>
          </a:p>
          <a:p>
            <a:pPr>
              <a:buFont typeface="Arial" pitchFamily="34" charset="0"/>
              <a:buChar char="•"/>
            </a:pPr>
            <a:r>
              <a:rPr lang="en-US" baseline="0" dirty="0" smtClean="0"/>
              <a:t>   We are within 50% of all US manufacturing facilities, corporate headquarters, and households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brief look at our regional freight flows</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Looking at and overview of freight flows from the FAF3,</a:t>
            </a:r>
            <a:r>
              <a:rPr lang="en-US" baseline="0" dirty="0" smtClean="0"/>
              <a:t> the northeast Ohio MSA imports just over 69 million k tons worth almost 77 million dollars. </a:t>
            </a:r>
          </a:p>
          <a:p>
            <a:endParaRPr lang="en-US" baseline="0" dirty="0" smtClean="0"/>
          </a:p>
          <a:p>
            <a:pPr>
              <a:buFont typeface="Arial" pitchFamily="34" charset="0"/>
              <a:buChar char="•"/>
            </a:pPr>
            <a:r>
              <a:rPr lang="en-US" baseline="0" dirty="0" smtClean="0"/>
              <a:t>   Our region exports just over 41 million tons worth almost 72 million dollars</a:t>
            </a:r>
          </a:p>
          <a:p>
            <a:pPr>
              <a:buFont typeface="Arial" pitchFamily="34" charset="0"/>
              <a:buChar char="•"/>
            </a:pPr>
            <a:endParaRPr lang="en-US" baseline="0" dirty="0" smtClean="0"/>
          </a:p>
          <a:p>
            <a:pPr>
              <a:buFont typeface="Arial" pitchFamily="34" charset="0"/>
              <a:buChar char="•"/>
            </a:pPr>
            <a:r>
              <a:rPr lang="en-US" dirty="0" smtClean="0"/>
              <a:t>   </a:t>
            </a:r>
            <a:r>
              <a:rPr lang="en-US" b="1" dirty="0" smtClean="0"/>
              <a:t>It is most important to note that though we import more than we export, we export proportionately more value per ton than we import.</a:t>
            </a:r>
            <a:endParaRPr lang="en-US" b="1"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Looking</a:t>
            </a:r>
            <a:r>
              <a:rPr lang="en-US" baseline="0" dirty="0" smtClean="0"/>
              <a:t> at what we import and export – and w</a:t>
            </a:r>
            <a:r>
              <a:rPr lang="en-US" dirty="0" smtClean="0"/>
              <a:t>hat do these commodities mean in terms of our economy and</a:t>
            </a:r>
            <a:r>
              <a:rPr lang="en-US" baseline="0" dirty="0" smtClean="0"/>
              <a:t> impacts on freight?</a:t>
            </a:r>
            <a:endParaRPr lang="en-US" dirty="0" smtClean="0"/>
          </a:p>
          <a:p>
            <a:pPr>
              <a:buFont typeface="Arial" pitchFamily="34" charset="0"/>
              <a:buChar char="•"/>
            </a:pPr>
            <a:endParaRPr lang="en-US" dirty="0" smtClean="0"/>
          </a:p>
          <a:p>
            <a:pPr>
              <a:buFont typeface="Arial" pitchFamily="34" charset="0"/>
              <a:buChar char="•"/>
            </a:pPr>
            <a:r>
              <a:rPr lang="en-US" dirty="0" smtClean="0"/>
              <a:t>  We are bring</a:t>
            </a:r>
            <a:r>
              <a:rPr lang="en-US" baseline="0" dirty="0" smtClean="0"/>
              <a:t>ing in raw materials and adding value by creating and exporting manufactured items.  </a:t>
            </a:r>
          </a:p>
          <a:p>
            <a:pPr>
              <a:buFont typeface="Arial" pitchFamily="34" charset="0"/>
              <a:buChar char="•"/>
            </a:pPr>
            <a:endParaRPr lang="en-US" baseline="0" dirty="0" smtClean="0"/>
          </a:p>
          <a:p>
            <a:pPr>
              <a:buFont typeface="Arial" pitchFamily="34" charset="0"/>
              <a:buChar char="•"/>
            </a:pPr>
            <a:r>
              <a:rPr lang="en-US" baseline="0" dirty="0" smtClean="0"/>
              <a:t>   From parts for motor vehicles and aircrafts, fabricated metals and medical devices to flexible liquid crystal displays</a:t>
            </a:r>
          </a:p>
          <a:p>
            <a:pPr>
              <a:buFont typeface="Arial" pitchFamily="34" charset="0"/>
              <a:buChar char="•"/>
            </a:pPr>
            <a:endParaRPr lang="en-US" baseline="0" dirty="0" smtClean="0"/>
          </a:p>
          <a:p>
            <a:pPr>
              <a:buFont typeface="Arial" pitchFamily="34" charset="0"/>
              <a:buChar char="•"/>
            </a:pPr>
            <a:r>
              <a:rPr lang="en-US" b="1" baseline="0" dirty="0" smtClean="0"/>
              <a:t>  Companies like Goodyear, Eaton, Parker Hannifin, Sherwin Williams, Timken, Lubrizol, Diebold, PolyOne, </a:t>
            </a:r>
            <a:r>
              <a:rPr lang="en-US" b="1" baseline="0" dirty="0" err="1" smtClean="0"/>
              <a:t>Smuckers</a:t>
            </a:r>
            <a:r>
              <a:rPr lang="en-US" b="1" baseline="0" dirty="0" smtClean="0"/>
              <a:t>, and Rolls-Royce (fuel cells division)  all call northeast Ohio home</a:t>
            </a:r>
            <a:endParaRPr lang="en-US" b="1"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is the current state of northeast Ohio’s freight infrastructure</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To better understand</a:t>
            </a:r>
            <a:r>
              <a:rPr lang="en-US" baseline="0" dirty="0" smtClean="0"/>
              <a:t> the freight in Northeast Ohio we need to look at freight activities in other parts of Ohio, specifically Columbus and Toledo.  </a:t>
            </a:r>
          </a:p>
          <a:p>
            <a:endParaRPr lang="en-US" baseline="0" dirty="0" smtClean="0"/>
          </a:p>
          <a:p>
            <a:pPr>
              <a:buFont typeface="Arial" pitchFamily="34" charset="0"/>
              <a:buChar char="•"/>
            </a:pPr>
            <a:r>
              <a:rPr lang="en-US" baseline="0" dirty="0" smtClean="0"/>
              <a:t>   The Rickenbacker inland port is a global multi-modal hub with a cargo-dedicated international airport, logistics park, and intermodal terminal servicing Norfolk southern and CSX</a:t>
            </a:r>
          </a:p>
          <a:p>
            <a:endParaRPr lang="en-US" baseline="0" dirty="0" smtClean="0"/>
          </a:p>
          <a:p>
            <a:pPr>
              <a:buFont typeface="Arial" pitchFamily="34" charset="0"/>
              <a:buChar char="•"/>
            </a:pPr>
            <a:r>
              <a:rPr lang="en-US" baseline="0" dirty="0" smtClean="0"/>
              <a:t>   Just south of Toledo,  Norfolk Southern has invested $175 million into a new, state of art, intermodal terminal expected to handle almost 2 million containers a year.  </a:t>
            </a:r>
          </a:p>
          <a:p>
            <a:pPr>
              <a:buFont typeface="Arial" pitchFamily="34" charset="0"/>
              <a:buChar char="•"/>
            </a:pPr>
            <a:endParaRPr lang="en-US" baseline="0" dirty="0" smtClean="0"/>
          </a:p>
          <a:p>
            <a:pPr>
              <a:buFont typeface="Arial" pitchFamily="34" charset="0"/>
              <a:buChar char="•"/>
            </a:pPr>
            <a:r>
              <a:rPr lang="en-US" baseline="0" dirty="0" smtClean="0"/>
              <a:t>  The port of Toledo continues to proactively peruse project cargo and Toledo’s airport historically has been a cargo hub, lifting the most cargo in the state.  </a:t>
            </a:r>
          </a:p>
          <a:p>
            <a:pPr lvl="1">
              <a:buFont typeface="Arial" pitchFamily="34" charset="0"/>
              <a:buChar char="•"/>
            </a:pPr>
            <a:r>
              <a:rPr lang="en-US" baseline="0" dirty="0" smtClean="0"/>
              <a:t>  This past summer, however, it was announced that the airports main cargo hub will be shutting down.  The company sited the recession and spiking fuel prices and said that more of their customers are using trucks and trains rather than air freight.</a:t>
            </a:r>
          </a:p>
          <a:p>
            <a:endParaRPr lang="en-US" dirty="0" smtClean="0"/>
          </a:p>
          <a:p>
            <a:pPr>
              <a:buFont typeface="Arial" pitchFamily="34" charset="0"/>
              <a:buChar char="•"/>
            </a:pPr>
            <a:r>
              <a:rPr lang="en-US" dirty="0" smtClean="0"/>
              <a:t>   </a:t>
            </a:r>
            <a:r>
              <a:rPr lang="en-US" b="1" dirty="0" smtClean="0"/>
              <a:t>What does all of this mean for northeast Ohio?</a:t>
            </a:r>
            <a:r>
              <a:rPr lang="en-US" b="1" baseline="0" dirty="0" smtClean="0"/>
              <a:t>  Looking forward, it means less through rail traffic, more trucks and a greater impact on our road infrastructure.  </a:t>
            </a:r>
          </a:p>
          <a:p>
            <a:endParaRPr lang="en-US" baseline="0" dirty="0" smtClean="0"/>
          </a:p>
          <a:p>
            <a:pPr>
              <a:buFont typeface="Arial" pitchFamily="34" charset="0"/>
              <a:buChar char="•"/>
            </a:pPr>
            <a:r>
              <a:rPr lang="en-US" baseline="0" dirty="0" smtClean="0"/>
              <a:t>   We also have a lot of opportunities.  While northeast Ohio used to known for steel and we do still make things, but what we make is changing.  </a:t>
            </a:r>
          </a:p>
          <a:p>
            <a:pPr>
              <a:buFont typeface="Arial" pitchFamily="34" charset="0"/>
              <a:buChar char="•"/>
            </a:pPr>
            <a:endParaRPr lang="en-US" baseline="0" dirty="0" smtClean="0"/>
          </a:p>
          <a:p>
            <a:pPr>
              <a:buFont typeface="Arial" pitchFamily="34" charset="0"/>
              <a:buChar char="•"/>
            </a:pPr>
            <a:r>
              <a:rPr lang="en-US" baseline="0" dirty="0" smtClean="0"/>
              <a:t>   We are a leader in advanced manufacturing, rubber and polymers, high-precision surgical instruments and high-quality pharmaceutical products.  </a:t>
            </a:r>
            <a:endParaRPr lang="en-US" dirty="0" smtClean="0"/>
          </a:p>
        </p:txBody>
      </p:sp>
      <p:sp>
        <p:nvSpPr>
          <p:cNvPr id="4" name="Slide Number Placeholder 3"/>
          <p:cNvSpPr>
            <a:spLocks noGrp="1"/>
          </p:cNvSpPr>
          <p:nvPr>
            <p:ph type="sldNum" sz="quarter" idx="10"/>
          </p:nvPr>
        </p:nvSpPr>
        <p:spPr/>
        <p:txBody>
          <a:bodyPr/>
          <a:lstStyle/>
          <a:p>
            <a:fld id="{77D8454A-404F-4DF1-8F43-7DDF83BF3B6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Northeast Ohio is well positioned to move raw materials and finished goods via the waterways.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 port of Cleveland averages 13 million tons of cargo per year and has the best heavy lift capacity</a:t>
            </a:r>
            <a:r>
              <a:rPr lang="en-US" baseline="0" dirty="0" smtClean="0"/>
              <a:t> on the Great Lakes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with 9 births, 6,500 linear feet of dock space, and maintains a full seaway depth (27 feet)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the port also has a 44 acre bulk terminal facility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 port of Cleveland experienced a 60 percent</a:t>
            </a:r>
            <a:r>
              <a:rPr lang="en-US" baseline="0" dirty="0" smtClean="0"/>
              <a:t> jump in project cargo volume in 2011, largely as a result of heavy machinery, and the ports first- time handling of a wind turbine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 port</a:t>
            </a:r>
            <a:r>
              <a:rPr lang="en-US" baseline="0" dirty="0" smtClean="0"/>
              <a:t> of Lorain, to the west of Cleveland and Fairport harbor to the east, both move approximately 1 million tons of cargo per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Both</a:t>
            </a:r>
            <a:r>
              <a:rPr lang="en-US" baseline="0" dirty="0" smtClean="0"/>
              <a:t> </a:t>
            </a:r>
            <a:r>
              <a:rPr lang="en-US" dirty="0" smtClean="0"/>
              <a:t>Cleveland and Lorain Ports have significant holding space and can easily accommodate</a:t>
            </a:r>
            <a:r>
              <a:rPr lang="en-US" baseline="0" dirty="0" smtClean="0"/>
              <a:t> </a:t>
            </a:r>
            <a:r>
              <a:rPr lang="en-US" dirty="0" smtClean="0"/>
              <a:t>intermodal movements. </a:t>
            </a:r>
          </a:p>
          <a:p>
            <a:endParaRPr lang="en-US" dirty="0" smtClean="0"/>
          </a:p>
          <a:p>
            <a:pPr>
              <a:buFont typeface="Arial" pitchFamily="34" charset="0"/>
              <a:buChar char="•"/>
            </a:pPr>
            <a:r>
              <a:rPr lang="en-US" dirty="0" smtClean="0"/>
              <a:t>   Issues facing our ports are constant dredging</a:t>
            </a:r>
            <a:r>
              <a:rPr lang="en-US" baseline="0" dirty="0" smtClean="0"/>
              <a:t>  and maintenance of sea level depths – and what to do with the dredge materials, ballast water management, and the lack of jurisdictional coordination within the region.  </a:t>
            </a:r>
          </a:p>
        </p:txBody>
      </p:sp>
      <p:sp>
        <p:nvSpPr>
          <p:cNvPr id="4" name="Slide Number Placeholder 3"/>
          <p:cNvSpPr>
            <a:spLocks noGrp="1"/>
          </p:cNvSpPr>
          <p:nvPr>
            <p:ph type="sldNum" sz="quarter" idx="10"/>
          </p:nvPr>
        </p:nvSpPr>
        <p:spPr/>
        <p:txBody>
          <a:bodyPr/>
          <a:lstStyle/>
          <a:p>
            <a:fld id="{77D8454A-404F-4DF1-8F43-7DDF83BF3B6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2169320"/>
          </a:xfrm>
        </p:spPr>
        <p:txBody>
          <a:bodyPr>
            <a:normAutofit/>
          </a:bodyPr>
          <a:lstStyle>
            <a:lvl1pPr marL="0" marR="36576" indent="0" algn="r">
              <a:spcBef>
                <a:spcPts val="0"/>
              </a:spcBef>
              <a:buNone/>
              <a:defRPr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1669FD1-F01C-4637-B3FB-448FB4178AC1}" type="datetime1">
              <a:rPr lang="en-US" smtClean="0"/>
              <a:pPr/>
              <a:t>1/20/2012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smtClean="0"/>
              <a:t>NOACA</a:t>
            </a:r>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46FD205-8D79-439C-A802-2377436AEC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F776F-81E6-45F5-B47A-52E054B13B33}" type="datetime1">
              <a:rPr lang="en-US" smtClean="0"/>
              <a:pPr/>
              <a:t>1/20/2012</a:t>
            </a:fld>
            <a:endParaRPr lang="en-US"/>
          </a:p>
        </p:txBody>
      </p:sp>
      <p:sp>
        <p:nvSpPr>
          <p:cNvPr id="5" name="Footer Placeholder 4"/>
          <p:cNvSpPr>
            <a:spLocks noGrp="1"/>
          </p:cNvSpPr>
          <p:nvPr>
            <p:ph type="ftr" sz="quarter" idx="11"/>
          </p:nvPr>
        </p:nvSpPr>
        <p:spPr/>
        <p:txBody>
          <a:bodyPr/>
          <a:lstStyle/>
          <a:p>
            <a:r>
              <a:rPr lang="en-US" smtClean="0"/>
              <a:t>NOACA</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2A5D-7BD5-47CB-8122-FF75008800FD}" type="datetime1">
              <a:rPr lang="en-US" smtClean="0"/>
              <a:pPr/>
              <a:t>1/20/2012</a:t>
            </a:fld>
            <a:endParaRPr lang="en-US"/>
          </a:p>
        </p:txBody>
      </p:sp>
      <p:sp>
        <p:nvSpPr>
          <p:cNvPr id="5" name="Footer Placeholder 4"/>
          <p:cNvSpPr>
            <a:spLocks noGrp="1"/>
          </p:cNvSpPr>
          <p:nvPr>
            <p:ph type="ftr" sz="quarter" idx="11"/>
          </p:nvPr>
        </p:nvSpPr>
        <p:spPr/>
        <p:txBody>
          <a:bodyPr/>
          <a:lstStyle/>
          <a:p>
            <a:r>
              <a:rPr lang="en-US" smtClean="0"/>
              <a:t>NOACA</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BB2FB4E-FFCD-483C-B28C-7654887E8150}" type="datetime1">
              <a:rPr lang="en-US" smtClean="0"/>
              <a:pPr/>
              <a:t>1/20/2012</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362700"/>
            <a:ext cx="2133600" cy="304800"/>
          </a:xfrm>
        </p:spPr>
        <p:txBody>
          <a:bodyPr/>
          <a:lstStyle/>
          <a:p>
            <a:fld id="{41E57439-66BC-4214-9DA6-0D42B474975B}" type="datetime1">
              <a:rPr lang="en-US" smtClean="0"/>
              <a:pPr/>
              <a:t>1/20/2012</a:t>
            </a:fld>
            <a:endParaRPr lang="en-US"/>
          </a:p>
        </p:txBody>
      </p:sp>
      <p:sp>
        <p:nvSpPr>
          <p:cNvPr id="5" name="Footer Placeholder 4"/>
          <p:cNvSpPr>
            <a:spLocks noGrp="1"/>
          </p:cNvSpPr>
          <p:nvPr>
            <p:ph type="ftr" sz="quarter" idx="11"/>
          </p:nvPr>
        </p:nvSpPr>
        <p:spPr>
          <a:xfrm>
            <a:off x="2619376" y="6366669"/>
            <a:ext cx="4260056" cy="300831"/>
          </a:xfrm>
        </p:spPr>
        <p:txBody>
          <a:bodyPr/>
          <a:lstStyle/>
          <a:p>
            <a:r>
              <a:rPr lang="en-US" smtClean="0"/>
              <a:t>NOACA</a:t>
            </a:r>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46FD205-8D79-439C-A802-2377436AEC8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F5D5C7B-B993-4A53-BBCD-05E7FD7A0823}" type="datetime1">
              <a:rPr lang="en-US" smtClean="0"/>
              <a:pPr/>
              <a:t>1/20/2012</a:t>
            </a:fld>
            <a:endParaRPr lang="en-US"/>
          </a:p>
        </p:txBody>
      </p:sp>
      <p:sp>
        <p:nvSpPr>
          <p:cNvPr id="10" name="Slide Number Placeholder 9"/>
          <p:cNvSpPr>
            <a:spLocks noGrp="1"/>
          </p:cNvSpPr>
          <p:nvPr>
            <p:ph type="sldNum" sz="quarter" idx="11"/>
          </p:nvPr>
        </p:nvSpPr>
        <p:spPr/>
        <p:txBody>
          <a:bodyPr/>
          <a:lstStyle/>
          <a:p>
            <a:fld id="{746FD205-8D79-439C-A802-2377436AEC8A}" type="slidenum">
              <a:rPr lang="en-US" smtClean="0"/>
              <a:pPr/>
              <a:t>‹#›</a:t>
            </a:fld>
            <a:endParaRPr lang="en-US"/>
          </a:p>
        </p:txBody>
      </p:sp>
      <p:sp>
        <p:nvSpPr>
          <p:cNvPr id="11" name="Footer Placeholder 10"/>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5957668"/>
          </a:xfrm>
        </p:spPr>
        <p:txBody>
          <a:bodyPr vert="vert270" anchor="b"/>
          <a:lstStyle>
            <a:lvl1pPr marL="0" algn="ctr">
              <a:defRPr sz="3300" b="0">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290966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282127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2897476"/>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350924"/>
            <a:ext cx="6858000" cy="289747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98B525C-319F-4DFF-A3D2-82DE6BA4053D}" type="datetime1">
              <a:rPr lang="en-US" smtClean="0"/>
              <a:pPr/>
              <a:t>1/20/2012</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a:lstStyle/>
          <a:p>
            <a:fld id="{4E3B6071-4839-4B56-B8BA-CCDA74B55AE8}" type="datetime1">
              <a:rPr lang="en-US" smtClean="0"/>
              <a:pPr/>
              <a:t>1/20/2012</a:t>
            </a:fld>
            <a:endParaRPr lang="en-US"/>
          </a:p>
        </p:txBody>
      </p:sp>
      <p:sp>
        <p:nvSpPr>
          <p:cNvPr id="7" name="Slide Number Placeholder 6"/>
          <p:cNvSpPr>
            <a:spLocks noGrp="1"/>
          </p:cNvSpPr>
          <p:nvPr>
            <p:ph type="sldNum" sz="quarter" idx="11"/>
          </p:nvPr>
        </p:nvSpPr>
        <p:spPr/>
        <p:txBody>
          <a:bodyPr/>
          <a:lstStyle/>
          <a:p>
            <a:fld id="{746FD205-8D79-439C-A802-2377436AEC8A}" type="slidenum">
              <a:rPr lang="en-US" smtClean="0"/>
              <a:pPr/>
              <a:t>‹#›</a:t>
            </a:fld>
            <a:endParaRPr lang="en-US"/>
          </a:p>
        </p:txBody>
      </p:sp>
      <p:sp>
        <p:nvSpPr>
          <p:cNvPr id="8" name="Footer Placeholder 7"/>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0C0FFF-C28C-44A5-8F43-6BB3647E08CE}" type="datetime1">
              <a:rPr lang="en-US" smtClean="0"/>
              <a:pPr/>
              <a:t>1/20/2012</a:t>
            </a:fld>
            <a:endParaRPr lang="en-US"/>
          </a:p>
        </p:txBody>
      </p:sp>
      <p:sp>
        <p:nvSpPr>
          <p:cNvPr id="6" name="Slide Number Placeholder 5"/>
          <p:cNvSpPr>
            <a:spLocks noGrp="1"/>
          </p:cNvSpPr>
          <p:nvPr>
            <p:ph type="sldNum" sz="quarter" idx="11"/>
          </p:nvPr>
        </p:nvSpPr>
        <p:spPr/>
        <p:txBody>
          <a:bodyPr/>
          <a:lstStyle/>
          <a:p>
            <a:fld id="{746FD205-8D79-439C-A802-2377436AEC8A}"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883105"/>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283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0"/>
          </p:nvPr>
        </p:nvSpPr>
        <p:spPr/>
        <p:txBody>
          <a:bodyPr/>
          <a:lstStyle/>
          <a:p>
            <a:fld id="{E816159E-8F63-4ADD-80A7-A3E90A913D3D}" type="datetime1">
              <a:rPr lang="en-US" smtClean="0"/>
              <a:pPr/>
              <a:t>1/20/2012</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097504"/>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264834"/>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638800"/>
            <a:ext cx="7333488" cy="609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74EE3FC-4F44-46B3-85CC-6CCFDC0C7303}" type="datetime1">
              <a:rPr lang="en-US" smtClean="0"/>
              <a:pPr/>
              <a:t>1/20/2012</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NOACA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104106"/>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365748"/>
            <a:ext cx="2133600" cy="301752"/>
          </a:xfrm>
          <a:prstGeom prst="rect">
            <a:avLst/>
          </a:prstGeom>
        </p:spPr>
        <p:txBody>
          <a:bodyPr vert="horz" anchor="b"/>
          <a:lstStyle>
            <a:lvl1pPr algn="l" eaLnBrk="1" latinLnBrk="0" hangingPunct="1">
              <a:defRPr kumimoji="0" sz="1000" b="0">
                <a:solidFill>
                  <a:schemeClr val="tx1"/>
                </a:solidFill>
              </a:defRPr>
            </a:lvl1pPr>
          </a:lstStyle>
          <a:p>
            <a:fld id="{2E9A8DA2-4E7C-47F2-A545-A180A5521545}" type="datetime1">
              <a:rPr lang="en-US" smtClean="0"/>
              <a:pPr/>
              <a:t>1/20/2012</a:t>
            </a:fld>
            <a:endParaRPr lang="en-US"/>
          </a:p>
        </p:txBody>
      </p:sp>
      <p:sp>
        <p:nvSpPr>
          <p:cNvPr id="3" name="Footer Placeholder 2"/>
          <p:cNvSpPr>
            <a:spLocks noGrp="1"/>
          </p:cNvSpPr>
          <p:nvPr>
            <p:ph type="ftr" sz="quarter" idx="3"/>
          </p:nvPr>
        </p:nvSpPr>
        <p:spPr>
          <a:xfrm>
            <a:off x="457200" y="6366669"/>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NOACA</a:t>
            </a:r>
            <a:endParaRPr lang="en-US" dirty="0"/>
          </a:p>
        </p:txBody>
      </p:sp>
      <p:sp>
        <p:nvSpPr>
          <p:cNvPr id="23" name="Slide Number Placeholder 22"/>
          <p:cNvSpPr>
            <a:spLocks noGrp="1"/>
          </p:cNvSpPr>
          <p:nvPr>
            <p:ph type="sldNum" sz="quarter" idx="4"/>
          </p:nvPr>
        </p:nvSpPr>
        <p:spPr>
          <a:xfrm>
            <a:off x="7589520" y="6365748"/>
            <a:ext cx="502920" cy="301752"/>
          </a:xfrm>
          <a:prstGeom prst="rect">
            <a:avLst/>
          </a:prstGeom>
        </p:spPr>
        <p:txBody>
          <a:bodyPr vert="horz" anchor="b"/>
          <a:lstStyle>
            <a:lvl1pPr algn="ctr" eaLnBrk="1" latinLnBrk="0" hangingPunct="1">
              <a:defRPr kumimoji="0" sz="1200">
                <a:solidFill>
                  <a:schemeClr val="tx1"/>
                </a:solidFill>
              </a:defRPr>
            </a:lvl1pPr>
          </a:lstStyle>
          <a:p>
            <a:fld id="{746FD205-8D79-439C-A802-2377436AEC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484632" algn="l" rtl="0" eaLnBrk="1" latinLnBrk="0" hangingPunct="1">
        <a:spcBef>
          <a:spcPct val="0"/>
        </a:spcBef>
        <a:buNone/>
        <a:defRPr kumimoji="0"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davis@mpo.noac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TRB 91</a:t>
            </a:r>
            <a:r>
              <a:rPr lang="en-US" sz="4800" baseline="30000" dirty="0" smtClean="0"/>
              <a:t>st</a:t>
            </a:r>
            <a:r>
              <a:rPr lang="en-US" sz="4800" dirty="0" smtClean="0"/>
              <a:t> Annual Meeting</a:t>
            </a:r>
            <a:endParaRPr lang="en-US" sz="4800" dirty="0"/>
          </a:p>
        </p:txBody>
      </p:sp>
      <p:sp>
        <p:nvSpPr>
          <p:cNvPr id="3" name="Subtitle 2"/>
          <p:cNvSpPr>
            <a:spLocks noGrp="1"/>
          </p:cNvSpPr>
          <p:nvPr>
            <p:ph type="subTitle" idx="1"/>
          </p:nvPr>
        </p:nvSpPr>
        <p:spPr/>
        <p:txBody>
          <a:bodyPr/>
          <a:lstStyle/>
          <a:p>
            <a:r>
              <a:rPr lang="en-US" dirty="0" smtClean="0">
                <a:solidFill>
                  <a:schemeClr val="accent1"/>
                </a:solidFill>
              </a:rPr>
              <a:t>Meredith Davis</a:t>
            </a:r>
          </a:p>
          <a:p>
            <a:r>
              <a:rPr lang="en-US" dirty="0" smtClean="0">
                <a:solidFill>
                  <a:schemeClr val="accent1"/>
                </a:solidFill>
              </a:rPr>
              <a:t>Freight Planner</a:t>
            </a:r>
          </a:p>
          <a:p>
            <a:r>
              <a:rPr lang="en-US" dirty="0" smtClean="0">
                <a:solidFill>
                  <a:schemeClr val="accent1"/>
                </a:solidFill>
              </a:rPr>
              <a:t>NOACA</a:t>
            </a:r>
          </a:p>
          <a:p>
            <a:r>
              <a:rPr lang="en-US" dirty="0" smtClean="0">
                <a:solidFill>
                  <a:schemeClr val="accent1"/>
                </a:solidFill>
              </a:rPr>
              <a:t>January 23, 2012</a:t>
            </a:r>
            <a:endParaRPr lang="en-US" dirty="0">
              <a:solidFill>
                <a:schemeClr val="accent1"/>
              </a:solidFill>
            </a:endParaRPr>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304800" y="4191000"/>
            <a:ext cx="4343400" cy="2316480"/>
          </a:xfrm>
          <a:prstGeom prst="rect">
            <a:avLst/>
          </a:prstGeom>
          <a:noFill/>
        </p:spPr>
      </p:pic>
      <p:sp>
        <p:nvSpPr>
          <p:cNvPr id="7" name="Slide Number Placeholder 6"/>
          <p:cNvSpPr>
            <a:spLocks noGrp="1"/>
          </p:cNvSpPr>
          <p:nvPr>
            <p:ph type="sldNum" sz="quarter" idx="12"/>
          </p:nvPr>
        </p:nvSpPr>
        <p:spPr/>
        <p:txBody>
          <a:bodyPr/>
          <a:lstStyle/>
          <a:p>
            <a:fld id="{746FD205-8D79-439C-A802-2377436AEC8A}"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Columbus and Toledo</a:t>
            </a:r>
          </a:p>
          <a:p>
            <a:pPr lvl="1"/>
            <a:r>
              <a:rPr lang="en-US" dirty="0" smtClean="0"/>
              <a:t>Columbus – Heartland corridor, Rickenbacker and the I-70 Corridor</a:t>
            </a:r>
          </a:p>
          <a:p>
            <a:pPr lvl="1"/>
            <a:r>
              <a:rPr lang="en-US" dirty="0" smtClean="0"/>
              <a:t>Toledo – National Gateway project, Toledo Port, Toledo express airport?</a:t>
            </a:r>
          </a:p>
          <a:p>
            <a:r>
              <a:rPr lang="en-US" dirty="0" smtClean="0"/>
              <a:t>Northeast Ohio?</a:t>
            </a:r>
          </a:p>
          <a:p>
            <a:pPr lvl="1"/>
            <a:r>
              <a:rPr lang="en-US" dirty="0" smtClean="0"/>
              <a:t>Less rail, more trucks</a:t>
            </a:r>
          </a:p>
          <a:p>
            <a:pPr lvl="1"/>
            <a:r>
              <a:rPr lang="en-US" dirty="0" smtClean="0"/>
              <a:t>Underutilized port, airport and pipeline infrastructure</a:t>
            </a:r>
          </a:p>
          <a:p>
            <a:pPr lvl="1">
              <a:buNone/>
            </a:pPr>
            <a:endParaRPr lang="en-US" dirty="0"/>
          </a:p>
        </p:txBody>
      </p:sp>
      <p:sp>
        <p:nvSpPr>
          <p:cNvPr id="3" name="Title 2"/>
          <p:cNvSpPr>
            <a:spLocks noGrp="1"/>
          </p:cNvSpPr>
          <p:nvPr>
            <p:ph type="title"/>
          </p:nvPr>
        </p:nvSpPr>
        <p:spPr/>
        <p:txBody>
          <a:bodyPr>
            <a:normAutofit fontScale="90000"/>
          </a:bodyPr>
          <a:lstStyle/>
          <a:p>
            <a:r>
              <a:rPr lang="en-US" b="1" dirty="0" smtClean="0"/>
              <a:t>Northeast Ohio’s Freight and Logistics Infrastructure</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10</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normAutofit/>
          </a:bodyPr>
          <a:lstStyle/>
          <a:p>
            <a:r>
              <a:rPr lang="en-US" dirty="0" smtClean="0"/>
              <a:t>Port of Cleveland</a:t>
            </a:r>
          </a:p>
          <a:p>
            <a:pPr lvl="1"/>
            <a:r>
              <a:rPr lang="en-US" dirty="0" smtClean="0"/>
              <a:t>Average of 13.1 million tons per year</a:t>
            </a:r>
          </a:p>
          <a:p>
            <a:pPr lvl="1"/>
            <a:r>
              <a:rPr lang="en-US" dirty="0" smtClean="0"/>
              <a:t>44 acre bulk terminal facility</a:t>
            </a:r>
          </a:p>
          <a:p>
            <a:r>
              <a:rPr lang="en-US" dirty="0" smtClean="0"/>
              <a:t>Port of Lorain</a:t>
            </a:r>
          </a:p>
          <a:p>
            <a:pPr lvl="1"/>
            <a:r>
              <a:rPr lang="en-US" dirty="0" smtClean="0"/>
              <a:t>Approximately 849 thousand tons (‘10)</a:t>
            </a:r>
          </a:p>
          <a:p>
            <a:r>
              <a:rPr lang="en-US" dirty="0" smtClean="0"/>
              <a:t>Fairport harbor</a:t>
            </a:r>
          </a:p>
          <a:p>
            <a:pPr lvl="1"/>
            <a:r>
              <a:rPr lang="en-US" dirty="0" smtClean="0"/>
              <a:t>Just over 1 million tons(‘09)</a:t>
            </a:r>
          </a:p>
          <a:p>
            <a:pPr lvl="1">
              <a:buNone/>
            </a:pPr>
            <a:endParaRPr lang="en-US" dirty="0" smtClean="0"/>
          </a:p>
        </p:txBody>
      </p:sp>
      <p:sp>
        <p:nvSpPr>
          <p:cNvPr id="3" name="Title 2"/>
          <p:cNvSpPr>
            <a:spLocks noGrp="1"/>
          </p:cNvSpPr>
          <p:nvPr>
            <p:ph type="title"/>
          </p:nvPr>
        </p:nvSpPr>
        <p:spPr/>
        <p:txBody>
          <a:bodyPr>
            <a:normAutofit/>
          </a:bodyPr>
          <a:lstStyle/>
          <a:p>
            <a:r>
              <a:rPr lang="en-US" b="1" dirty="0" smtClean="0"/>
              <a:t>Ports</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11</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746FD205-8D79-439C-A802-2377436AEC8A}" type="slidenum">
              <a:rPr lang="en-US" smtClean="0"/>
              <a:pPr/>
              <a:t>12</a:t>
            </a:fld>
            <a:endParaRPr lang="en-US"/>
          </a:p>
        </p:txBody>
      </p:sp>
      <p:sp>
        <p:nvSpPr>
          <p:cNvPr id="5" name="Footer Placeholder 4"/>
          <p:cNvSpPr>
            <a:spLocks noGrp="1"/>
          </p:cNvSpPr>
          <p:nvPr>
            <p:ph type="ftr" sz="quarter" idx="12"/>
          </p:nvPr>
        </p:nvSpPr>
        <p:spPr/>
        <p:txBody>
          <a:bodyPr/>
          <a:lstStyle/>
          <a:p>
            <a:r>
              <a:rPr lang="en-US" smtClean="0"/>
              <a:t>NOACA</a:t>
            </a:r>
            <a:endParaRPr lang="en-US" dirty="0"/>
          </a:p>
        </p:txBody>
      </p:sp>
      <p:pic>
        <p:nvPicPr>
          <p:cNvPr id="47106" name="Picture 2"/>
          <p:cNvPicPr>
            <a:picLocks noChangeAspect="1" noChangeArrowheads="1"/>
          </p:cNvPicPr>
          <p:nvPr/>
        </p:nvPicPr>
        <p:blipFill>
          <a:blip r:embed="rId3" cstate="print"/>
          <a:srcRect/>
          <a:stretch>
            <a:fillRect/>
          </a:stretch>
        </p:blipFill>
        <p:spPr bwMode="auto">
          <a:xfrm>
            <a:off x="76200" y="0"/>
            <a:ext cx="9032335" cy="6858001"/>
          </a:xfrm>
          <a:prstGeom prst="rect">
            <a:avLst/>
          </a:prstGeom>
          <a:noFill/>
          <a:ln w="9525">
            <a:noFill/>
            <a:miter lim="800000"/>
            <a:headEnd/>
            <a:tailEnd/>
          </a:ln>
        </p:spPr>
      </p:pic>
      <p:sp>
        <p:nvSpPr>
          <p:cNvPr id="6" name="TextBox 5"/>
          <p:cNvSpPr txBox="1"/>
          <p:nvPr/>
        </p:nvSpPr>
        <p:spPr>
          <a:xfrm>
            <a:off x="0" y="6629400"/>
            <a:ext cx="7556877" cy="276999"/>
          </a:xfrm>
          <a:prstGeom prst="rect">
            <a:avLst/>
          </a:prstGeom>
          <a:noFill/>
        </p:spPr>
        <p:txBody>
          <a:bodyPr wrap="square" rtlCol="0">
            <a:spAutoFit/>
          </a:bodyPr>
          <a:lstStyle/>
          <a:p>
            <a:r>
              <a:rPr lang="en-US" sz="1000" dirty="0" smtClean="0"/>
              <a:t>Source</a:t>
            </a:r>
            <a:r>
              <a:rPr lang="en-US" sz="1200" dirty="0" smtClean="0"/>
              <a:t>:  NCFRP 35:  Multimodal Freight Transportation within the Great Lakes -St. Lawrence Seaway</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5105400"/>
          </a:xfrm>
        </p:spPr>
        <p:txBody>
          <a:bodyPr>
            <a:normAutofit/>
          </a:bodyPr>
          <a:lstStyle/>
          <a:p>
            <a:r>
              <a:rPr lang="en-US" dirty="0" smtClean="0"/>
              <a:t>Access to CSX rail to N-S and E-W highways</a:t>
            </a:r>
          </a:p>
          <a:p>
            <a:r>
              <a:rPr lang="en-US" dirty="0" smtClean="0"/>
              <a:t>376 million pounds of cargo (landed weight)</a:t>
            </a:r>
          </a:p>
          <a:p>
            <a:r>
              <a:rPr lang="en-US" dirty="0" smtClean="0"/>
              <a:t>Ranked 64</a:t>
            </a:r>
            <a:r>
              <a:rPr lang="en-US" baseline="30000" dirty="0" smtClean="0"/>
              <a:t>th</a:t>
            </a:r>
            <a:r>
              <a:rPr lang="en-US" dirty="0" smtClean="0"/>
              <a:t> in air cargo, 3</a:t>
            </a:r>
            <a:r>
              <a:rPr lang="en-US" baseline="30000" dirty="0" smtClean="0"/>
              <a:t>rd</a:t>
            </a:r>
            <a:r>
              <a:rPr lang="en-US" dirty="0" smtClean="0"/>
              <a:t> in Ohio</a:t>
            </a:r>
          </a:p>
          <a:p>
            <a:pPr lvl="1"/>
            <a:r>
              <a:rPr lang="en-US" dirty="0" smtClean="0"/>
              <a:t>Toledo ranks 1</a:t>
            </a:r>
            <a:r>
              <a:rPr lang="en-US" baseline="30000" dirty="0" smtClean="0"/>
              <a:t>st</a:t>
            </a:r>
            <a:r>
              <a:rPr lang="en-US" dirty="0" smtClean="0"/>
              <a:t> – 940.8 million pounds</a:t>
            </a:r>
          </a:p>
          <a:p>
            <a:pPr lvl="1"/>
            <a:r>
              <a:rPr lang="en-US" dirty="0" smtClean="0"/>
              <a:t>Columbus/Rickenbacker  2</a:t>
            </a:r>
            <a:r>
              <a:rPr lang="en-US" baseline="30000" dirty="0" smtClean="0"/>
              <a:t>nd</a:t>
            </a:r>
            <a:r>
              <a:rPr lang="en-US" dirty="0" smtClean="0"/>
              <a:t> – 730.5 million pounds</a:t>
            </a:r>
          </a:p>
          <a:p>
            <a:r>
              <a:rPr lang="en-US" dirty="0" smtClean="0"/>
              <a:t>Air cargo demand is flat</a:t>
            </a:r>
          </a:p>
          <a:p>
            <a:pPr lvl="1"/>
            <a:r>
              <a:rPr lang="en-US" dirty="0" smtClean="0"/>
              <a:t>Rising fuel costs?</a:t>
            </a:r>
          </a:p>
          <a:p>
            <a:pPr lvl="1"/>
            <a:endParaRPr lang="en-US" dirty="0" smtClean="0"/>
          </a:p>
          <a:p>
            <a:pPr lvl="1"/>
            <a:endParaRPr lang="en-US" dirty="0"/>
          </a:p>
        </p:txBody>
      </p:sp>
      <p:sp>
        <p:nvSpPr>
          <p:cNvPr id="3" name="Title 2"/>
          <p:cNvSpPr>
            <a:spLocks noGrp="1"/>
          </p:cNvSpPr>
          <p:nvPr>
            <p:ph type="title"/>
          </p:nvPr>
        </p:nvSpPr>
        <p:spPr/>
        <p:txBody>
          <a:bodyPr/>
          <a:lstStyle/>
          <a:p>
            <a:r>
              <a:rPr lang="en-US" b="1" dirty="0" smtClean="0"/>
              <a:t>Cleveland Hopkins Airport</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13</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lstStyle/>
          <a:p>
            <a:r>
              <a:rPr lang="en-US" dirty="0" smtClean="0"/>
              <a:t>Redistribution hub - heavily utilized route between Chicago and east coast ports</a:t>
            </a:r>
          </a:p>
          <a:p>
            <a:r>
              <a:rPr lang="en-US" dirty="0" smtClean="0"/>
              <a:t>“</a:t>
            </a:r>
            <a:r>
              <a:rPr lang="en-US" dirty="0" err="1" smtClean="0"/>
              <a:t>Waterlevel</a:t>
            </a:r>
            <a:r>
              <a:rPr lang="en-US" dirty="0" smtClean="0"/>
              <a:t> route”</a:t>
            </a:r>
          </a:p>
          <a:p>
            <a:r>
              <a:rPr lang="en-US" dirty="0" smtClean="0"/>
              <a:t>2 Class I carriers</a:t>
            </a:r>
          </a:p>
          <a:p>
            <a:r>
              <a:rPr lang="en-US" dirty="0" smtClean="0"/>
              <a:t>2 intermodal</a:t>
            </a:r>
          </a:p>
          <a:p>
            <a:pPr>
              <a:buNone/>
            </a:pPr>
            <a:r>
              <a:rPr lang="en-US" dirty="0" smtClean="0"/>
              <a:t>    terminals</a:t>
            </a:r>
          </a:p>
          <a:p>
            <a:r>
              <a:rPr lang="en-US" dirty="0" smtClean="0"/>
              <a:t>10 Short line railroads</a:t>
            </a:r>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b="1" dirty="0" smtClean="0"/>
              <a:t>Rail</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14</a:t>
            </a:fld>
            <a:endParaRPr lang="en-US"/>
          </a:p>
        </p:txBody>
      </p:sp>
      <p:pic>
        <p:nvPicPr>
          <p:cNvPr id="6" name="Picture 2"/>
          <p:cNvPicPr>
            <a:picLocks noChangeAspect="1" noChangeArrowheads="1"/>
          </p:cNvPicPr>
          <p:nvPr/>
        </p:nvPicPr>
        <p:blipFill>
          <a:blip r:embed="rId3" cstate="print"/>
          <a:srcRect/>
          <a:stretch>
            <a:fillRect/>
          </a:stretch>
        </p:blipFill>
        <p:spPr bwMode="auto">
          <a:xfrm>
            <a:off x="5016582" y="2362200"/>
            <a:ext cx="4127418" cy="4318682"/>
          </a:xfrm>
          <a:prstGeom prst="rect">
            <a:avLst/>
          </a:prstGeom>
          <a:noFill/>
          <a:ln w="9525">
            <a:noFill/>
            <a:miter lim="800000"/>
            <a:headEnd/>
            <a:tailEnd/>
          </a:ln>
        </p:spPr>
      </p:pic>
      <p:pic>
        <p:nvPicPr>
          <p:cNvPr id="7" name="Picture 6"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I-90 east-west corridor</a:t>
            </a:r>
          </a:p>
          <a:p>
            <a:r>
              <a:rPr lang="en-US" dirty="0" smtClean="0"/>
              <a:t>16 long Distance Trucking Companies</a:t>
            </a:r>
          </a:p>
          <a:p>
            <a:r>
              <a:rPr lang="en-US" dirty="0" smtClean="0"/>
              <a:t>2 dedicated LTL carriers</a:t>
            </a:r>
          </a:p>
          <a:p>
            <a:r>
              <a:rPr lang="en-US" dirty="0" smtClean="0"/>
              <a:t>Little congestion and excellent access</a:t>
            </a:r>
          </a:p>
          <a:p>
            <a:r>
              <a:rPr lang="en-US" dirty="0" smtClean="0"/>
              <a:t>Shift to I-70 just 150 miles south</a:t>
            </a:r>
          </a:p>
          <a:p>
            <a:r>
              <a:rPr lang="en-US" dirty="0" smtClean="0"/>
              <a:t>Privatization the Ohio turnpike</a:t>
            </a:r>
          </a:p>
          <a:p>
            <a:r>
              <a:rPr lang="en-US" dirty="0" smtClean="0"/>
              <a:t>Inner belt bridge</a:t>
            </a:r>
          </a:p>
        </p:txBody>
      </p:sp>
      <p:sp>
        <p:nvSpPr>
          <p:cNvPr id="3" name="Title 2"/>
          <p:cNvSpPr>
            <a:spLocks noGrp="1"/>
          </p:cNvSpPr>
          <p:nvPr>
            <p:ph type="title"/>
          </p:nvPr>
        </p:nvSpPr>
        <p:spPr/>
        <p:txBody>
          <a:bodyPr>
            <a:normAutofit fontScale="90000"/>
          </a:bodyPr>
          <a:lstStyle/>
          <a:p>
            <a:r>
              <a:rPr lang="en-US" b="1" dirty="0" smtClean="0"/>
              <a:t>Trucks and Road Infrastructure</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15</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Direct access to Gulf Coast and Canada</a:t>
            </a:r>
          </a:p>
          <a:p>
            <a:r>
              <a:rPr lang="en-US" dirty="0" smtClean="0"/>
              <a:t>5 petroleum refineries in Ohio</a:t>
            </a:r>
          </a:p>
          <a:p>
            <a:r>
              <a:rPr lang="en-US" dirty="0" smtClean="0"/>
              <a:t>Low cost, secure supply of petroleum </a:t>
            </a:r>
          </a:p>
          <a:p>
            <a:r>
              <a:rPr lang="en-US" dirty="0" smtClean="0"/>
              <a:t>Yellow Roadway, FedEx and NS all located next to pipelines in NEO</a:t>
            </a:r>
          </a:p>
          <a:p>
            <a:r>
              <a:rPr lang="en-US" dirty="0" smtClean="0"/>
              <a:t>Marcellus Shale</a:t>
            </a:r>
            <a:endParaRPr lang="en-US" dirty="0"/>
          </a:p>
        </p:txBody>
      </p:sp>
      <p:sp>
        <p:nvSpPr>
          <p:cNvPr id="3" name="Title 2"/>
          <p:cNvSpPr>
            <a:spLocks noGrp="1"/>
          </p:cNvSpPr>
          <p:nvPr>
            <p:ph type="title"/>
          </p:nvPr>
        </p:nvSpPr>
        <p:spPr/>
        <p:txBody>
          <a:bodyPr/>
          <a:lstStyle/>
          <a:p>
            <a:r>
              <a:rPr lang="en-US" b="1" dirty="0" smtClean="0"/>
              <a:t>Pipelines</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16</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6FD205-8D79-439C-A802-2377436AEC8A}" type="slidenum">
              <a:rPr lang="en-US" smtClean="0"/>
              <a:pPr/>
              <a:t>17</a:t>
            </a:fld>
            <a:endParaRPr lang="en-US"/>
          </a:p>
        </p:txBody>
      </p:sp>
      <p:sp>
        <p:nvSpPr>
          <p:cNvPr id="4" name="Title 3"/>
          <p:cNvSpPr>
            <a:spLocks noGrp="1"/>
          </p:cNvSpPr>
          <p:nvPr>
            <p:ph type="title"/>
          </p:nvPr>
        </p:nvSpPr>
        <p:spPr/>
        <p:txBody>
          <a:bodyPr/>
          <a:lstStyle/>
          <a:p>
            <a:r>
              <a:rPr lang="en-US" dirty="0" smtClean="0"/>
              <a:t>Where do we go from here?</a:t>
            </a:r>
            <a:endParaRPr lang="en-US" dirty="0"/>
          </a:p>
        </p:txBody>
      </p:sp>
      <p:sp>
        <p:nvSpPr>
          <p:cNvPr id="5" name="Text Placeholder 4"/>
          <p:cNvSpPr>
            <a:spLocks noGrp="1"/>
          </p:cNvSpPr>
          <p:nvPr>
            <p:ph type="body" idx="1"/>
          </p:nvPr>
        </p:nvSpPr>
        <p:spPr/>
        <p:txBody>
          <a:bodyPr/>
          <a:lstStyle/>
          <a:p>
            <a:r>
              <a:rPr lang="en-US" dirty="0" smtClean="0"/>
              <a:t>Northeast Ohio potential and freight planning efforts</a:t>
            </a:r>
            <a:endParaRPr lang="en-US" dirty="0"/>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53000"/>
          </a:xfrm>
        </p:spPr>
        <p:txBody>
          <a:bodyPr>
            <a:normAutofit/>
          </a:bodyPr>
          <a:lstStyle/>
          <a:p>
            <a:r>
              <a:rPr lang="en-US" dirty="0" smtClean="0"/>
              <a:t>Location and Access</a:t>
            </a:r>
          </a:p>
          <a:p>
            <a:r>
              <a:rPr lang="en-US" dirty="0" smtClean="0"/>
              <a:t>Low congestion</a:t>
            </a:r>
          </a:p>
          <a:p>
            <a:r>
              <a:rPr lang="en-US" dirty="0" smtClean="0"/>
              <a:t>Airport with rail and highway access</a:t>
            </a:r>
          </a:p>
          <a:p>
            <a:r>
              <a:rPr lang="en-US" dirty="0" smtClean="0"/>
              <a:t>Lake Erie and deep water ports</a:t>
            </a:r>
          </a:p>
          <a:p>
            <a:pPr lvl="1"/>
            <a:r>
              <a:rPr lang="en-US" dirty="0" smtClean="0"/>
              <a:t>Passenger ferry service</a:t>
            </a:r>
          </a:p>
          <a:p>
            <a:pPr lvl="1"/>
            <a:r>
              <a:rPr lang="en-US" dirty="0" smtClean="0"/>
              <a:t>Cargo container operations – feeder service to Montreal</a:t>
            </a:r>
          </a:p>
          <a:p>
            <a:pPr lvl="1"/>
            <a:r>
              <a:rPr lang="en-US" dirty="0" smtClean="0"/>
              <a:t>Project and heavy cargo</a:t>
            </a:r>
          </a:p>
        </p:txBody>
      </p:sp>
      <p:sp>
        <p:nvSpPr>
          <p:cNvPr id="3" name="Title 2"/>
          <p:cNvSpPr>
            <a:spLocks noGrp="1"/>
          </p:cNvSpPr>
          <p:nvPr>
            <p:ph type="title"/>
          </p:nvPr>
        </p:nvSpPr>
        <p:spPr/>
        <p:txBody>
          <a:bodyPr>
            <a:normAutofit/>
          </a:bodyPr>
          <a:lstStyle/>
          <a:p>
            <a:r>
              <a:rPr lang="en-US" sz="3800" b="1" smtClean="0"/>
              <a:t>Northeast Ohio Potential</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18</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Advanced manufacturing</a:t>
            </a:r>
          </a:p>
          <a:p>
            <a:r>
              <a:rPr lang="en-US" dirty="0" smtClean="0"/>
              <a:t>Chemicals and polymers – polymer valley</a:t>
            </a:r>
          </a:p>
          <a:p>
            <a:pPr lvl="1"/>
            <a:r>
              <a:rPr lang="en-US" dirty="0" smtClean="0"/>
              <a:t>Access to Rotterdam and Saudi Arabia</a:t>
            </a:r>
          </a:p>
          <a:p>
            <a:r>
              <a:rPr lang="en-US" dirty="0" smtClean="0"/>
              <a:t>Medical and devices industry</a:t>
            </a:r>
          </a:p>
          <a:p>
            <a:r>
              <a:rPr lang="en-US" dirty="0" smtClean="0"/>
              <a:t>Refrigerated industry</a:t>
            </a:r>
          </a:p>
          <a:p>
            <a:r>
              <a:rPr lang="en-US" dirty="0" smtClean="0"/>
              <a:t>Connecting pipelines with transportation</a:t>
            </a:r>
          </a:p>
          <a:p>
            <a:endParaRPr lang="en-US" dirty="0"/>
          </a:p>
        </p:txBody>
      </p:sp>
      <p:sp>
        <p:nvSpPr>
          <p:cNvPr id="3" name="Title 2"/>
          <p:cNvSpPr>
            <a:spLocks noGrp="1"/>
          </p:cNvSpPr>
          <p:nvPr>
            <p:ph type="title"/>
          </p:nvPr>
        </p:nvSpPr>
        <p:spPr/>
        <p:txBody>
          <a:bodyPr>
            <a:normAutofit fontScale="90000"/>
          </a:bodyPr>
          <a:lstStyle/>
          <a:p>
            <a:r>
              <a:rPr lang="en-US" sz="3800" b="1" dirty="0" smtClean="0"/>
              <a:t>Northeast Ohio Potential – strong industrial base</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19</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 to NOACA and NE Ohio</a:t>
            </a:r>
          </a:p>
          <a:p>
            <a:r>
              <a:rPr lang="en-US" dirty="0" smtClean="0"/>
              <a:t>Regional Freight Flows</a:t>
            </a:r>
          </a:p>
          <a:p>
            <a:r>
              <a:rPr lang="en-US" dirty="0" smtClean="0"/>
              <a:t>Regional Freight Infrastructure</a:t>
            </a:r>
          </a:p>
          <a:p>
            <a:r>
              <a:rPr lang="en-US" dirty="0" smtClean="0"/>
              <a:t>Current Freight Planning Efforts and future goals</a:t>
            </a:r>
            <a:endParaRPr lang="en-US" dirty="0"/>
          </a:p>
        </p:txBody>
      </p:sp>
      <p:sp>
        <p:nvSpPr>
          <p:cNvPr id="3" name="Title 2"/>
          <p:cNvSpPr>
            <a:spLocks noGrp="1"/>
          </p:cNvSpPr>
          <p:nvPr>
            <p:ph type="title"/>
          </p:nvPr>
        </p:nvSpPr>
        <p:spPr/>
        <p:txBody>
          <a:bodyPr>
            <a:normAutofit/>
          </a:bodyPr>
          <a:lstStyle/>
          <a:p>
            <a:r>
              <a:rPr lang="en-US" sz="3800" b="1" dirty="0" smtClean="0"/>
              <a:t>Presentation overview</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2</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2" cstate="print"/>
          <a:srcRect/>
          <a:stretch>
            <a:fillRect/>
          </a:stretch>
        </p:blipFill>
        <p:spPr bwMode="auto">
          <a:xfrm>
            <a:off x="76200" y="6212840"/>
            <a:ext cx="1066800" cy="5689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01000" cy="4800600"/>
          </a:xfrm>
        </p:spPr>
        <p:txBody>
          <a:bodyPr>
            <a:noAutofit/>
          </a:bodyPr>
          <a:lstStyle/>
          <a:p>
            <a:r>
              <a:rPr lang="en-US" sz="2800" dirty="0" smtClean="0"/>
              <a:t>Hired a freight planner and point-of-contact</a:t>
            </a:r>
          </a:p>
          <a:p>
            <a:r>
              <a:rPr lang="en-US" sz="2800" dirty="0" smtClean="0"/>
              <a:t>Included freight into long-range plan, TIP and technical studies</a:t>
            </a:r>
          </a:p>
          <a:p>
            <a:r>
              <a:rPr lang="en-US" sz="2800" dirty="0" smtClean="0"/>
              <a:t>Continued engagement of private sector stakeholders</a:t>
            </a:r>
          </a:p>
          <a:p>
            <a:pPr lvl="1"/>
            <a:r>
              <a:rPr lang="en-US" sz="2400" dirty="0" smtClean="0"/>
              <a:t>Made the Port of Cleveland a NOACA Board Member</a:t>
            </a:r>
          </a:p>
          <a:p>
            <a:r>
              <a:rPr lang="en-US" sz="2800" dirty="0" smtClean="0"/>
              <a:t>Conducted a freight survey</a:t>
            </a:r>
          </a:p>
          <a:p>
            <a:endParaRPr lang="en-US" sz="2800" dirty="0" smtClean="0"/>
          </a:p>
        </p:txBody>
      </p:sp>
      <p:sp>
        <p:nvSpPr>
          <p:cNvPr id="3" name="Title 2"/>
          <p:cNvSpPr>
            <a:spLocks noGrp="1"/>
          </p:cNvSpPr>
          <p:nvPr>
            <p:ph type="title"/>
          </p:nvPr>
        </p:nvSpPr>
        <p:spPr/>
        <p:txBody>
          <a:bodyPr>
            <a:normAutofit fontScale="90000"/>
          </a:bodyPr>
          <a:lstStyle/>
          <a:p>
            <a:r>
              <a:rPr lang="en-US" b="1" dirty="0" smtClean="0"/>
              <a:t>Current Freight Planning Efforts – 1</a:t>
            </a:r>
            <a:r>
              <a:rPr lang="en-US" b="1" baseline="30000" dirty="0" smtClean="0"/>
              <a:t>st</a:t>
            </a:r>
            <a:r>
              <a:rPr lang="en-US" b="1" dirty="0" smtClean="0"/>
              <a:t> year</a:t>
            </a:r>
            <a:endParaRPr lang="en-US" b="1" dirty="0"/>
          </a:p>
        </p:txBody>
      </p:sp>
      <p:sp>
        <p:nvSpPr>
          <p:cNvPr id="6" name="Slide Number Placeholder 5"/>
          <p:cNvSpPr>
            <a:spLocks noGrp="1"/>
          </p:cNvSpPr>
          <p:nvPr>
            <p:ph type="sldNum" sz="quarter" idx="11"/>
          </p:nvPr>
        </p:nvSpPr>
        <p:spPr/>
        <p:txBody>
          <a:bodyPr/>
          <a:lstStyle/>
          <a:p>
            <a:fld id="{746FD205-8D79-439C-A802-2377436AEC8A}" type="slidenum">
              <a:rPr lang="en-US" smtClean="0"/>
              <a:pPr/>
              <a:t>20</a:t>
            </a:fld>
            <a:endParaRPr lang="en-US"/>
          </a:p>
        </p:txBody>
      </p:sp>
      <p:pic>
        <p:nvPicPr>
          <p:cNvPr id="7" name="Picture 6"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00600"/>
          </a:xfrm>
        </p:spPr>
        <p:txBody>
          <a:bodyPr>
            <a:normAutofit/>
          </a:bodyPr>
          <a:lstStyle/>
          <a:p>
            <a:r>
              <a:rPr lang="en-US" dirty="0" smtClean="0"/>
              <a:t>Developing a regional freight profile - </a:t>
            </a:r>
          </a:p>
          <a:p>
            <a:pPr lvl="1"/>
            <a:r>
              <a:rPr lang="en-US" sz="2700" dirty="0" smtClean="0"/>
              <a:t>FAF 3</a:t>
            </a:r>
          </a:p>
          <a:p>
            <a:r>
              <a:rPr lang="en-US" dirty="0" smtClean="0"/>
              <a:t>Building a GIS database of freight infrastructure, assets and deficiencies</a:t>
            </a:r>
          </a:p>
          <a:p>
            <a:pPr lvl="1"/>
            <a:r>
              <a:rPr lang="en-US" dirty="0" smtClean="0"/>
              <a:t>Freight Hot Spots</a:t>
            </a:r>
          </a:p>
          <a:p>
            <a:r>
              <a:rPr lang="en-US" sz="2800" dirty="0" smtClean="0"/>
              <a:t>Expanding NHS Intermodal </a:t>
            </a:r>
          </a:p>
          <a:p>
            <a:pPr>
              <a:buNone/>
            </a:pPr>
            <a:r>
              <a:rPr lang="en-US" sz="2800" dirty="0" smtClean="0"/>
              <a:t>    Connector Analysis</a:t>
            </a:r>
          </a:p>
          <a:p>
            <a:pPr lvl="1"/>
            <a:r>
              <a:rPr lang="en-US" sz="2400" dirty="0" smtClean="0"/>
              <a:t>examine of the connection</a:t>
            </a:r>
          </a:p>
          <a:p>
            <a:pPr lvl="1">
              <a:buNone/>
            </a:pPr>
            <a:r>
              <a:rPr lang="en-US" sz="2400" dirty="0" smtClean="0"/>
              <a:t>    between facilities</a:t>
            </a:r>
            <a:endParaRPr lang="en-US" dirty="0" smtClean="0"/>
          </a:p>
          <a:p>
            <a:pPr lvl="2"/>
            <a:endParaRPr lang="en-US" dirty="0" smtClean="0"/>
          </a:p>
          <a:p>
            <a:pPr lvl="1"/>
            <a:endParaRPr lang="en-US" dirty="0" smtClean="0"/>
          </a:p>
        </p:txBody>
      </p:sp>
      <p:sp>
        <p:nvSpPr>
          <p:cNvPr id="3" name="Title 2"/>
          <p:cNvSpPr>
            <a:spLocks noGrp="1"/>
          </p:cNvSpPr>
          <p:nvPr>
            <p:ph type="title"/>
          </p:nvPr>
        </p:nvSpPr>
        <p:spPr/>
        <p:txBody>
          <a:bodyPr>
            <a:normAutofit/>
          </a:bodyPr>
          <a:lstStyle/>
          <a:p>
            <a:r>
              <a:rPr lang="en-US" sz="3800" b="1" dirty="0" smtClean="0"/>
              <a:t>Current Freight Planning Efforts</a:t>
            </a:r>
            <a:endParaRPr lang="en-US" sz="3800" b="1" dirty="0"/>
          </a:p>
        </p:txBody>
      </p:sp>
      <p:sp>
        <p:nvSpPr>
          <p:cNvPr id="6" name="Slide Number Placeholder 5"/>
          <p:cNvSpPr>
            <a:spLocks noGrp="1"/>
          </p:cNvSpPr>
          <p:nvPr>
            <p:ph type="sldNum" sz="quarter" idx="11"/>
          </p:nvPr>
        </p:nvSpPr>
        <p:spPr/>
        <p:txBody>
          <a:bodyPr/>
          <a:lstStyle/>
          <a:p>
            <a:fld id="{746FD205-8D79-439C-A802-2377436AEC8A}" type="slidenum">
              <a:rPr lang="en-US" smtClean="0"/>
              <a:pPr/>
              <a:t>21</a:t>
            </a:fld>
            <a:endParaRPr lang="en-US"/>
          </a:p>
        </p:txBody>
      </p:sp>
      <p:pic>
        <p:nvPicPr>
          <p:cNvPr id="3074" name="Picture 2" descr="http://media.cleveland.com/metro/photo/c30stuckjpg-4bd204ccc21d4f43.jpg"/>
          <p:cNvPicPr>
            <a:picLocks noChangeAspect="1" noChangeArrowheads="1"/>
          </p:cNvPicPr>
          <p:nvPr/>
        </p:nvPicPr>
        <p:blipFill>
          <a:blip r:embed="rId3" cstate="print"/>
          <a:srcRect/>
          <a:stretch>
            <a:fillRect/>
          </a:stretch>
        </p:blipFill>
        <p:spPr bwMode="auto">
          <a:xfrm>
            <a:off x="5770306" y="3352800"/>
            <a:ext cx="3373693" cy="3429000"/>
          </a:xfrm>
          <a:prstGeom prst="rect">
            <a:avLst/>
          </a:prstGeom>
          <a:noFill/>
        </p:spPr>
      </p:pic>
      <p:pic>
        <p:nvPicPr>
          <p:cNvPr id="7" name="Picture 6"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67494"/>
            <a:ext cx="8915400" cy="1104106"/>
          </a:xfrm>
        </p:spPr>
        <p:txBody>
          <a:bodyPr>
            <a:normAutofit fontScale="90000"/>
          </a:bodyPr>
          <a:lstStyle/>
          <a:p>
            <a:r>
              <a:rPr lang="en-US" b="1" dirty="0" smtClean="0"/>
              <a:t>Map of an intermodal connector</a:t>
            </a:r>
            <a:endParaRPr lang="en-US" b="1" dirty="0"/>
          </a:p>
        </p:txBody>
      </p:sp>
      <p:sp>
        <p:nvSpPr>
          <p:cNvPr id="4" name="Footer Placeholder 3"/>
          <p:cNvSpPr>
            <a:spLocks noGrp="1"/>
          </p:cNvSpPr>
          <p:nvPr>
            <p:ph type="ftr" sz="quarter" idx="12"/>
          </p:nvPr>
        </p:nvSpPr>
        <p:spPr/>
        <p:txBody>
          <a:bodyPr/>
          <a:lstStyle/>
          <a:p>
            <a:r>
              <a:rPr lang="en-US" dirty="0" smtClean="0"/>
              <a:t>NOACA</a:t>
            </a:r>
            <a:endParaRPr lang="en-US" dirty="0"/>
          </a:p>
        </p:txBody>
      </p:sp>
      <p:pic>
        <p:nvPicPr>
          <p:cNvPr id="3648" name="Picture 3647" descr="Port of Cleveland west basin OH44P.jpg"/>
          <p:cNvPicPr>
            <a:picLocks noChangeAspect="1"/>
          </p:cNvPicPr>
          <p:nvPr/>
        </p:nvPicPr>
        <p:blipFill>
          <a:blip r:embed="rId3" cstate="print"/>
          <a:stretch>
            <a:fillRect/>
          </a:stretch>
        </p:blipFill>
        <p:spPr>
          <a:xfrm>
            <a:off x="914400" y="1127119"/>
            <a:ext cx="7398741" cy="5730881"/>
          </a:xfrm>
          <a:prstGeom prst="rect">
            <a:avLst/>
          </a:prstGeom>
        </p:spPr>
      </p:pic>
      <p:sp>
        <p:nvSpPr>
          <p:cNvPr id="6" name="Slide Number Placeholder 5"/>
          <p:cNvSpPr>
            <a:spLocks noGrp="1"/>
          </p:cNvSpPr>
          <p:nvPr>
            <p:ph type="sldNum" sz="quarter" idx="11"/>
          </p:nvPr>
        </p:nvSpPr>
        <p:spPr/>
        <p:txBody>
          <a:bodyPr/>
          <a:lstStyle/>
          <a:p>
            <a:fld id="{746FD205-8D79-439C-A802-2377436AEC8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Create freight performance measures</a:t>
            </a:r>
          </a:p>
          <a:p>
            <a:r>
              <a:rPr lang="en-US" sz="2800" dirty="0" smtClean="0"/>
              <a:t>Construct an economic profile of freight in our region</a:t>
            </a:r>
          </a:p>
          <a:p>
            <a:r>
              <a:rPr lang="en-US" sz="2800" dirty="0" smtClean="0"/>
              <a:t>Identify freight corridors</a:t>
            </a:r>
          </a:p>
          <a:p>
            <a:r>
              <a:rPr lang="en-US" sz="2800" dirty="0" smtClean="0"/>
              <a:t>Form a Freight Committee</a:t>
            </a:r>
          </a:p>
          <a:p>
            <a:pPr lvl="1"/>
            <a:r>
              <a:rPr lang="en-US" dirty="0" smtClean="0"/>
              <a:t>Identify and validate potential freight-related projects </a:t>
            </a:r>
          </a:p>
          <a:p>
            <a:r>
              <a:rPr lang="en-US" sz="2800" dirty="0" smtClean="0"/>
              <a:t>Build ground work for eventual freight study</a:t>
            </a:r>
          </a:p>
          <a:p>
            <a:pPr lvl="1">
              <a:buNone/>
            </a:pPr>
            <a:endParaRPr lang="en-US" dirty="0" smtClean="0"/>
          </a:p>
          <a:p>
            <a:pPr lvl="1"/>
            <a:endParaRPr lang="en-US" dirty="0" smtClean="0"/>
          </a:p>
          <a:p>
            <a:pPr lvl="1"/>
            <a:endParaRPr lang="en-US" dirty="0" smtClean="0"/>
          </a:p>
          <a:p>
            <a:pPr lvl="1"/>
            <a:endParaRPr lang="en-US" dirty="0" smtClean="0"/>
          </a:p>
          <a:p>
            <a:pPr lvl="1">
              <a:buNone/>
            </a:pPr>
            <a:endParaRPr lang="en-US" dirty="0" smtClean="0"/>
          </a:p>
        </p:txBody>
      </p:sp>
      <p:sp>
        <p:nvSpPr>
          <p:cNvPr id="3" name="Title 2"/>
          <p:cNvSpPr>
            <a:spLocks noGrp="1"/>
          </p:cNvSpPr>
          <p:nvPr>
            <p:ph type="title"/>
          </p:nvPr>
        </p:nvSpPr>
        <p:spPr/>
        <p:txBody>
          <a:bodyPr>
            <a:normAutofit/>
          </a:bodyPr>
          <a:lstStyle/>
          <a:p>
            <a:r>
              <a:rPr lang="en-US" sz="3800" b="1" dirty="0" smtClean="0"/>
              <a:t>Future Freight Planning Goals</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23</a:t>
            </a:fld>
            <a:endParaRPr lang="en-US"/>
          </a:p>
        </p:txBody>
      </p:sp>
      <p:sp>
        <p:nvSpPr>
          <p:cNvPr id="5" name="Footer Placeholder 4"/>
          <p:cNvSpPr>
            <a:spLocks noGrp="1"/>
          </p:cNvSpPr>
          <p:nvPr>
            <p:ph type="ftr" sz="quarter" idx="12"/>
          </p:nvPr>
        </p:nvSpPr>
        <p:spPr/>
        <p:txBody>
          <a:bodyPr/>
          <a:lstStyle/>
          <a:p>
            <a:r>
              <a:rPr lang="en-US" smtClean="0"/>
              <a:t>NOACA</a:t>
            </a:r>
            <a:endParaRPr lang="en-US" dirty="0"/>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NHI’s Advanced Freight Planning Course</a:t>
            </a:r>
          </a:p>
          <a:p>
            <a:pPr lvl="1"/>
            <a:r>
              <a:rPr lang="en-US" dirty="0" smtClean="0"/>
              <a:t>April 24</a:t>
            </a:r>
            <a:r>
              <a:rPr lang="en-US" baseline="30000" dirty="0" smtClean="0"/>
              <a:t>th</a:t>
            </a:r>
            <a:r>
              <a:rPr lang="en-US" dirty="0" smtClean="0"/>
              <a:t> – 25</a:t>
            </a:r>
            <a:r>
              <a:rPr lang="en-US" baseline="30000" dirty="0" smtClean="0"/>
              <a:t>th</a:t>
            </a:r>
            <a:r>
              <a:rPr lang="en-US" dirty="0" smtClean="0"/>
              <a:t> </a:t>
            </a:r>
          </a:p>
          <a:p>
            <a:pPr lvl="1"/>
            <a:r>
              <a:rPr lang="en-US" dirty="0" smtClean="0"/>
              <a:t>Hosted by NOACA</a:t>
            </a:r>
            <a:endParaRPr lang="en-US" dirty="0"/>
          </a:p>
        </p:txBody>
      </p:sp>
      <p:sp>
        <p:nvSpPr>
          <p:cNvPr id="3" name="Title 2"/>
          <p:cNvSpPr>
            <a:spLocks noGrp="1"/>
          </p:cNvSpPr>
          <p:nvPr>
            <p:ph type="title"/>
          </p:nvPr>
        </p:nvSpPr>
        <p:spPr/>
        <p:txBody>
          <a:bodyPr>
            <a:normAutofit/>
          </a:bodyPr>
          <a:lstStyle/>
          <a:p>
            <a:r>
              <a:rPr lang="en-US" sz="3800" b="1" dirty="0" smtClean="0"/>
              <a:t>Mark Your Calendars!</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24</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2800" dirty="0" smtClean="0"/>
              <a:t>Meredith Davis</a:t>
            </a:r>
          </a:p>
          <a:p>
            <a:pPr algn="ctr">
              <a:buNone/>
            </a:pPr>
            <a:r>
              <a:rPr lang="en-US" sz="2800" dirty="0" smtClean="0"/>
              <a:t>email: </a:t>
            </a:r>
            <a:r>
              <a:rPr lang="en-US" sz="2800" dirty="0" smtClean="0">
                <a:hlinkClick r:id="rId3"/>
              </a:rPr>
              <a:t>mdavis@mpo.noaca.org</a:t>
            </a:r>
            <a:endParaRPr lang="en-US" sz="2800" dirty="0" smtClean="0"/>
          </a:p>
          <a:p>
            <a:pPr algn="ctr">
              <a:buNone/>
            </a:pPr>
            <a:r>
              <a:rPr lang="en-US" sz="2800" dirty="0" smtClean="0"/>
              <a:t>phone: 216-241-2414   ext.350</a:t>
            </a:r>
          </a:p>
          <a:p>
            <a:pPr>
              <a:buNone/>
            </a:pPr>
            <a:endParaRPr lang="en-US" dirty="0"/>
          </a:p>
        </p:txBody>
      </p:sp>
      <p:sp>
        <p:nvSpPr>
          <p:cNvPr id="2" name="Title 1"/>
          <p:cNvSpPr>
            <a:spLocks noGrp="1"/>
          </p:cNvSpPr>
          <p:nvPr>
            <p:ph type="title"/>
          </p:nvPr>
        </p:nvSpPr>
        <p:spPr>
          <a:xfrm>
            <a:off x="152400" y="267494"/>
            <a:ext cx="8534400" cy="1104106"/>
          </a:xfrm>
        </p:spPr>
        <p:txBody>
          <a:bodyPr/>
          <a:lstStyle/>
          <a:p>
            <a:pPr algn="ctr"/>
            <a:r>
              <a:rPr lang="en-US" b="1" dirty="0" smtClean="0"/>
              <a:t>Questions</a:t>
            </a:r>
            <a:endParaRPr lang="en-US" b="1" dirty="0"/>
          </a:p>
        </p:txBody>
      </p:sp>
      <p:sp>
        <p:nvSpPr>
          <p:cNvPr id="10" name="Footer Placeholder 9"/>
          <p:cNvSpPr>
            <a:spLocks noGrp="1"/>
          </p:cNvSpPr>
          <p:nvPr>
            <p:ph type="ftr" sz="quarter" idx="12"/>
          </p:nvPr>
        </p:nvSpPr>
        <p:spPr/>
        <p:txBody>
          <a:bodyPr/>
          <a:lstStyle/>
          <a:p>
            <a:r>
              <a:rPr lang="en-US" dirty="0" smtClean="0"/>
              <a:t>NOACA</a:t>
            </a:r>
            <a:endParaRPr lang="en-US" dirty="0"/>
          </a:p>
        </p:txBody>
      </p:sp>
      <p:sp>
        <p:nvSpPr>
          <p:cNvPr id="6" name="Slide Number Placeholder 5"/>
          <p:cNvSpPr>
            <a:spLocks noGrp="1"/>
          </p:cNvSpPr>
          <p:nvPr>
            <p:ph type="sldNum" sz="quarter" idx="11"/>
          </p:nvPr>
        </p:nvSpPr>
        <p:spPr/>
        <p:txBody>
          <a:bodyPr/>
          <a:lstStyle/>
          <a:p>
            <a:fld id="{746FD205-8D79-439C-A802-2377436AEC8A}" type="slidenum">
              <a:rPr lang="en-US" smtClean="0"/>
              <a:pPr/>
              <a:t>25</a:t>
            </a:fld>
            <a:endParaRPr lang="en-US"/>
          </a:p>
        </p:txBody>
      </p:sp>
      <p:pic>
        <p:nvPicPr>
          <p:cNvPr id="7" name="Picture 6"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6FD205-8D79-439C-A802-2377436AEC8A}" type="slidenum">
              <a:rPr lang="en-US" smtClean="0"/>
              <a:pPr/>
              <a:t>3</a:t>
            </a:fld>
            <a:endParaRPr lang="en-US"/>
          </a:p>
        </p:txBody>
      </p:sp>
      <p:sp>
        <p:nvSpPr>
          <p:cNvPr id="8" name="Title 7"/>
          <p:cNvSpPr>
            <a:spLocks noGrp="1"/>
          </p:cNvSpPr>
          <p:nvPr>
            <p:ph type="title"/>
          </p:nvPr>
        </p:nvSpPr>
        <p:spPr/>
        <p:txBody>
          <a:bodyPr/>
          <a:lstStyle/>
          <a:p>
            <a:r>
              <a:rPr lang="en-US" dirty="0" smtClean="0"/>
              <a:t>Introduction to the Region</a:t>
            </a:r>
            <a:endParaRPr lang="en-US" dirty="0"/>
          </a:p>
        </p:txBody>
      </p:sp>
      <p:sp>
        <p:nvSpPr>
          <p:cNvPr id="9" name="Text Placeholder 8"/>
          <p:cNvSpPr>
            <a:spLocks noGrp="1"/>
          </p:cNvSpPr>
          <p:nvPr>
            <p:ph type="body" idx="1"/>
          </p:nvPr>
        </p:nvSpPr>
        <p:spPr/>
        <p:txBody>
          <a:bodyPr/>
          <a:lstStyle/>
          <a:p>
            <a:endParaRPr lang="en-US"/>
          </a:p>
        </p:txBody>
      </p:sp>
      <p:pic>
        <p:nvPicPr>
          <p:cNvPr id="6" name="Picture 5" descr="P:\Agency Graphics\LOGOS\00_NOACA-Logo\NOACA Logo [Transparent]\NOACA-Logo_TransparentBackground.TIF"/>
          <p:cNvPicPr>
            <a:picLocks noChangeAspect="1" noChangeArrowheads="1"/>
          </p:cNvPicPr>
          <p:nvPr/>
        </p:nvPicPr>
        <p:blipFill>
          <a:blip r:embed="rId2" cstate="print"/>
          <a:srcRect/>
          <a:stretch>
            <a:fillRect/>
          </a:stretch>
        </p:blipFill>
        <p:spPr bwMode="auto">
          <a:xfrm>
            <a:off x="76200" y="6212840"/>
            <a:ext cx="1066800" cy="5689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Five county region of Northeast Ohio</a:t>
            </a:r>
          </a:p>
          <a:p>
            <a:r>
              <a:rPr lang="en-US" sz="3200" dirty="0" smtClean="0"/>
              <a:t>Population of 2,077,240 </a:t>
            </a:r>
          </a:p>
          <a:p>
            <a:r>
              <a:rPr lang="en-US" sz="3200" dirty="0" smtClean="0"/>
              <a:t>854,893 households</a:t>
            </a:r>
          </a:p>
          <a:p>
            <a:r>
              <a:rPr lang="en-US" sz="3200" dirty="0" smtClean="0"/>
              <a:t>1,878,788 registered </a:t>
            </a:r>
          </a:p>
          <a:p>
            <a:pPr>
              <a:buNone/>
            </a:pPr>
            <a:r>
              <a:rPr lang="en-US" sz="3200" dirty="0" smtClean="0"/>
              <a:t>     vehicles</a:t>
            </a:r>
          </a:p>
          <a:p>
            <a:r>
              <a:rPr lang="en-US" sz="3200" dirty="0" smtClean="0"/>
              <a:t>Total Daily VMT: 48,588,288</a:t>
            </a:r>
          </a:p>
          <a:p>
            <a:r>
              <a:rPr lang="en-US" sz="3200" dirty="0" smtClean="0"/>
              <a:t>Allocates $48 million annually for projects</a:t>
            </a:r>
          </a:p>
          <a:p>
            <a:endParaRPr lang="en-US" dirty="0" smtClean="0"/>
          </a:p>
        </p:txBody>
      </p:sp>
      <p:sp>
        <p:nvSpPr>
          <p:cNvPr id="3" name="Title 2"/>
          <p:cNvSpPr>
            <a:spLocks noGrp="1"/>
          </p:cNvSpPr>
          <p:nvPr>
            <p:ph type="title"/>
          </p:nvPr>
        </p:nvSpPr>
        <p:spPr/>
        <p:txBody>
          <a:bodyPr>
            <a:normAutofit/>
          </a:bodyPr>
          <a:lstStyle/>
          <a:p>
            <a:r>
              <a:rPr lang="en-US" sz="3800" b="1" dirty="0" smtClean="0"/>
              <a:t>Who is NOACA?</a:t>
            </a:r>
            <a:endParaRPr lang="en-US" sz="3800" b="1" dirty="0"/>
          </a:p>
        </p:txBody>
      </p:sp>
      <p:pic>
        <p:nvPicPr>
          <p:cNvPr id="17412" name="Picture 4" descr="http://www.noaca.org/5CountyMap.gif"/>
          <p:cNvPicPr>
            <a:picLocks noChangeAspect="1" noChangeArrowheads="1"/>
          </p:cNvPicPr>
          <p:nvPr/>
        </p:nvPicPr>
        <p:blipFill>
          <a:blip r:embed="rId3" cstate="print"/>
          <a:srcRect/>
          <a:stretch>
            <a:fillRect/>
          </a:stretch>
        </p:blipFill>
        <p:spPr bwMode="auto">
          <a:xfrm>
            <a:off x="6019800" y="2057400"/>
            <a:ext cx="2867114" cy="2514600"/>
          </a:xfrm>
          <a:prstGeom prst="rect">
            <a:avLst/>
          </a:prstGeom>
          <a:noFill/>
        </p:spPr>
      </p:pic>
      <p:sp>
        <p:nvSpPr>
          <p:cNvPr id="7" name="Slide Number Placeholder 6"/>
          <p:cNvSpPr>
            <a:spLocks noGrp="1"/>
          </p:cNvSpPr>
          <p:nvPr>
            <p:ph type="sldNum" sz="quarter" idx="11"/>
          </p:nvPr>
        </p:nvSpPr>
        <p:spPr/>
        <p:txBody>
          <a:bodyPr/>
          <a:lstStyle/>
          <a:p>
            <a:fld id="{746FD205-8D79-439C-A802-2377436AEC8A}" type="slidenum">
              <a:rPr lang="en-US" smtClean="0"/>
              <a:pPr/>
              <a:t>4</a:t>
            </a:fld>
            <a:endParaRPr lang="en-US"/>
          </a:p>
        </p:txBody>
      </p:sp>
      <p:pic>
        <p:nvPicPr>
          <p:cNvPr id="8" name="Picture 7"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7696200" cy="1104106"/>
          </a:xfrm>
        </p:spPr>
        <p:txBody>
          <a:bodyPr>
            <a:normAutofit/>
          </a:bodyPr>
          <a:lstStyle/>
          <a:p>
            <a:pPr algn="ctr"/>
            <a:r>
              <a:rPr lang="en-US" sz="3800" b="1" dirty="0" smtClean="0"/>
              <a:t>Northeast Ohio Region</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5</a:t>
            </a:fld>
            <a:endParaRPr lang="en-US"/>
          </a:p>
        </p:txBody>
      </p:sp>
      <p:sp>
        <p:nvSpPr>
          <p:cNvPr id="5" name="Footer Placeholder 4"/>
          <p:cNvSpPr>
            <a:spLocks noGrp="1"/>
          </p:cNvSpPr>
          <p:nvPr>
            <p:ph type="ftr" sz="quarter" idx="12"/>
          </p:nvPr>
        </p:nvSpPr>
        <p:spPr/>
        <p:txBody>
          <a:bodyPr/>
          <a:lstStyle/>
          <a:p>
            <a:r>
              <a:rPr lang="en-US" smtClean="0"/>
              <a:t>NOACA</a:t>
            </a:r>
            <a:endParaRPr lang="en-US" dirty="0"/>
          </a:p>
        </p:txBody>
      </p:sp>
      <p:pic>
        <p:nvPicPr>
          <p:cNvPr id="7169" name="Picture 1"/>
          <p:cNvPicPr>
            <a:picLocks noChangeAspect="1" noChangeArrowheads="1"/>
          </p:cNvPicPr>
          <p:nvPr/>
        </p:nvPicPr>
        <p:blipFill>
          <a:blip r:embed="rId3" cstate="print"/>
          <a:srcRect/>
          <a:stretch>
            <a:fillRect/>
          </a:stretch>
        </p:blipFill>
        <p:spPr bwMode="auto">
          <a:xfrm>
            <a:off x="990600" y="1143000"/>
            <a:ext cx="7086600" cy="5476009"/>
          </a:xfrm>
          <a:prstGeom prst="rect">
            <a:avLst/>
          </a:prstGeom>
          <a:noFill/>
          <a:ln w="9525">
            <a:noFill/>
            <a:miter lim="800000"/>
            <a:headEnd/>
            <a:tailEnd/>
          </a:ln>
          <a:effectLst/>
        </p:spPr>
      </p:pic>
      <p:pic>
        <p:nvPicPr>
          <p:cNvPr id="6" name="Picture 5"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6FD205-8D79-439C-A802-2377436AEC8A}" type="slidenum">
              <a:rPr lang="en-US" smtClean="0"/>
              <a:pPr/>
              <a:t>6</a:t>
            </a:fld>
            <a:endParaRPr lang="en-US"/>
          </a:p>
        </p:txBody>
      </p:sp>
      <p:sp>
        <p:nvSpPr>
          <p:cNvPr id="6" name="Title 5"/>
          <p:cNvSpPr>
            <a:spLocks noGrp="1"/>
          </p:cNvSpPr>
          <p:nvPr>
            <p:ph type="title"/>
          </p:nvPr>
        </p:nvSpPr>
        <p:spPr/>
        <p:txBody>
          <a:bodyPr/>
          <a:lstStyle/>
          <a:p>
            <a:r>
              <a:rPr lang="en-US" dirty="0" smtClean="0"/>
              <a:t>Regional Freight Flows </a:t>
            </a:r>
            <a:endParaRPr lang="en-US" dirty="0"/>
          </a:p>
        </p:txBody>
      </p:sp>
      <p:sp>
        <p:nvSpPr>
          <p:cNvPr id="7" name="Text Placeholder 6"/>
          <p:cNvSpPr>
            <a:spLocks noGrp="1"/>
          </p:cNvSpPr>
          <p:nvPr>
            <p:ph type="body" idx="1"/>
          </p:nvPr>
        </p:nvSpPr>
        <p:spPr/>
        <p:txBody>
          <a:bodyPr/>
          <a:lstStyle/>
          <a:p>
            <a:endParaRPr lang="en-US"/>
          </a:p>
        </p:txBody>
      </p:sp>
      <p:pic>
        <p:nvPicPr>
          <p:cNvPr id="8" name="Picture 7"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b="1" dirty="0" smtClean="0"/>
              <a:t>FAF3 Regional Profile 2009</a:t>
            </a:r>
            <a:endParaRPr lang="en-US" sz="3800"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7</a:t>
            </a:fld>
            <a:endParaRPr lang="en-US"/>
          </a:p>
        </p:txBody>
      </p:sp>
      <p:graphicFrame>
        <p:nvGraphicFramePr>
          <p:cNvPr id="6" name="Chart 5"/>
          <p:cNvGraphicFramePr/>
          <p:nvPr/>
        </p:nvGraphicFramePr>
        <p:xfrm>
          <a:off x="609600" y="1219200"/>
          <a:ext cx="807720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P:\Agency Graphics\LOGOS\00_NOACA-Logo\NOACA Logo [Transparent]\NOACA-Logo_TransparentBackground.TIF"/>
          <p:cNvPicPr>
            <a:picLocks noChangeAspect="1" noChangeArrowheads="1"/>
          </p:cNvPicPr>
          <p:nvPr/>
        </p:nvPicPr>
        <p:blipFill>
          <a:blip r:embed="rId4" cstate="print"/>
          <a:srcRect/>
          <a:stretch>
            <a:fillRect/>
          </a:stretch>
        </p:blipFill>
        <p:spPr bwMode="auto">
          <a:xfrm>
            <a:off x="76200" y="6212840"/>
            <a:ext cx="1066800" cy="5689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Inbound</a:t>
            </a:r>
          </a:p>
          <a:p>
            <a:pPr lvl="1"/>
            <a:r>
              <a:rPr lang="en-US" dirty="0" smtClean="0"/>
              <a:t>Value – base metals, plastic and rubber, coal and scrap metal  </a:t>
            </a:r>
          </a:p>
          <a:p>
            <a:pPr lvl="1"/>
            <a:r>
              <a:rPr lang="en-US" dirty="0" smtClean="0"/>
              <a:t>Weight – coal, metallic oars, gravel and base metals</a:t>
            </a:r>
          </a:p>
          <a:p>
            <a:r>
              <a:rPr lang="en-US" dirty="0" smtClean="0"/>
              <a:t> Outbound</a:t>
            </a:r>
          </a:p>
          <a:p>
            <a:pPr lvl="1"/>
            <a:r>
              <a:rPr lang="en-US" dirty="0" smtClean="0"/>
              <a:t>Value – base metals, plastics and rubber, and chemical products </a:t>
            </a:r>
          </a:p>
          <a:p>
            <a:pPr lvl="1"/>
            <a:r>
              <a:rPr lang="en-US" dirty="0" smtClean="0"/>
              <a:t>Weight -  basic chemicals, base metals, nonmetallic minerals </a:t>
            </a:r>
          </a:p>
          <a:p>
            <a:pPr lvl="1">
              <a:buNone/>
            </a:pPr>
            <a:endParaRPr lang="en-US" dirty="0"/>
          </a:p>
        </p:txBody>
      </p:sp>
      <p:sp>
        <p:nvSpPr>
          <p:cNvPr id="3" name="Title 2"/>
          <p:cNvSpPr>
            <a:spLocks noGrp="1"/>
          </p:cNvSpPr>
          <p:nvPr>
            <p:ph type="title"/>
          </p:nvPr>
        </p:nvSpPr>
        <p:spPr/>
        <p:txBody>
          <a:bodyPr>
            <a:normAutofit fontScale="90000"/>
          </a:bodyPr>
          <a:lstStyle/>
          <a:p>
            <a:r>
              <a:rPr lang="en-US" b="1" dirty="0" smtClean="0"/>
              <a:t>Inbound and Outbound Commodities (2009)</a:t>
            </a:r>
            <a:endParaRPr lang="en-US" b="1" dirty="0"/>
          </a:p>
        </p:txBody>
      </p:sp>
      <p:sp>
        <p:nvSpPr>
          <p:cNvPr id="4" name="Slide Number Placeholder 3"/>
          <p:cNvSpPr>
            <a:spLocks noGrp="1"/>
          </p:cNvSpPr>
          <p:nvPr>
            <p:ph type="sldNum" sz="quarter" idx="11"/>
          </p:nvPr>
        </p:nvSpPr>
        <p:spPr/>
        <p:txBody>
          <a:bodyPr/>
          <a:lstStyle/>
          <a:p>
            <a:fld id="{746FD205-8D79-439C-A802-2377436AEC8A}" type="slidenum">
              <a:rPr lang="en-US" smtClean="0"/>
              <a:pPr/>
              <a:t>8</a:t>
            </a:fld>
            <a:endParaRPr lang="en-US"/>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6FD205-8D79-439C-A802-2377436AEC8A}" type="slidenum">
              <a:rPr lang="en-US" smtClean="0"/>
              <a:pPr/>
              <a:t>9</a:t>
            </a:fld>
            <a:endParaRPr lang="en-US"/>
          </a:p>
        </p:txBody>
      </p:sp>
      <p:sp>
        <p:nvSpPr>
          <p:cNvPr id="4" name="Title 3"/>
          <p:cNvSpPr>
            <a:spLocks noGrp="1"/>
          </p:cNvSpPr>
          <p:nvPr>
            <p:ph type="title"/>
          </p:nvPr>
        </p:nvSpPr>
        <p:spPr/>
        <p:txBody>
          <a:bodyPr/>
          <a:lstStyle/>
          <a:p>
            <a:r>
              <a:rPr lang="en-US" dirty="0" smtClean="0"/>
              <a:t>Northeast Ohio Infrastructure</a:t>
            </a:r>
            <a:endParaRPr lang="en-US" dirty="0"/>
          </a:p>
        </p:txBody>
      </p:sp>
      <p:sp>
        <p:nvSpPr>
          <p:cNvPr id="5" name="Text Placeholder 4"/>
          <p:cNvSpPr>
            <a:spLocks noGrp="1"/>
          </p:cNvSpPr>
          <p:nvPr>
            <p:ph type="body" idx="1"/>
          </p:nvPr>
        </p:nvSpPr>
        <p:spPr/>
        <p:txBody>
          <a:bodyPr/>
          <a:lstStyle/>
          <a:p>
            <a:r>
              <a:rPr lang="en-US" dirty="0" smtClean="0"/>
              <a:t>Current state and conditions of northeast Ohio’s freight infrastructure</a:t>
            </a:r>
            <a:endParaRPr lang="en-US" dirty="0"/>
          </a:p>
        </p:txBody>
      </p:sp>
      <p:pic>
        <p:nvPicPr>
          <p:cNvPr id="6" name="Picture 5" descr="P:\Agency Graphics\LOGOS\00_NOACA-Logo\NOACA Logo [Transparent]\NOACA-Logo_TransparentBackground.TIF"/>
          <p:cNvPicPr>
            <a:picLocks noChangeAspect="1" noChangeArrowheads="1"/>
          </p:cNvPicPr>
          <p:nvPr/>
        </p:nvPicPr>
        <p:blipFill>
          <a:blip r:embed="rId3" cstate="print"/>
          <a:srcRect/>
          <a:stretch>
            <a:fillRect/>
          </a:stretch>
        </p:blipFill>
        <p:spPr bwMode="auto">
          <a:xfrm>
            <a:off x="76200" y="6212840"/>
            <a:ext cx="1066800" cy="56896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2202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DF76E17-4C45-4ED6-B926-849D8EB4B3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3258</Words>
  <Application>Microsoft Office PowerPoint</Application>
  <PresentationFormat>On-screen Show (4:3)</PresentationFormat>
  <Paragraphs>362</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TS010220213</vt:lpstr>
      <vt:lpstr>TRB 91st Annual Meeting</vt:lpstr>
      <vt:lpstr>Presentation overview</vt:lpstr>
      <vt:lpstr>Introduction to the Region</vt:lpstr>
      <vt:lpstr>Who is NOACA?</vt:lpstr>
      <vt:lpstr>Northeast Ohio Region</vt:lpstr>
      <vt:lpstr>Regional Freight Flows </vt:lpstr>
      <vt:lpstr>FAF3 Regional Profile 2009</vt:lpstr>
      <vt:lpstr>Inbound and Outbound Commodities (2009)</vt:lpstr>
      <vt:lpstr>Northeast Ohio Infrastructure</vt:lpstr>
      <vt:lpstr>Northeast Ohio’s Freight and Logistics Infrastructure</vt:lpstr>
      <vt:lpstr>Ports</vt:lpstr>
      <vt:lpstr>PowerPoint Presentation</vt:lpstr>
      <vt:lpstr>Cleveland Hopkins Airport</vt:lpstr>
      <vt:lpstr>Rail</vt:lpstr>
      <vt:lpstr>Trucks and Road Infrastructure</vt:lpstr>
      <vt:lpstr>Pipelines</vt:lpstr>
      <vt:lpstr>Where do we go from here?</vt:lpstr>
      <vt:lpstr>Northeast Ohio Potential</vt:lpstr>
      <vt:lpstr>Northeast Ohio Potential – strong industrial base</vt:lpstr>
      <vt:lpstr>Current Freight Planning Efforts – 1st year</vt:lpstr>
      <vt:lpstr>Current Freight Planning Efforts</vt:lpstr>
      <vt:lpstr>Map of an intermodal connector</vt:lpstr>
      <vt:lpstr>Future Freight Planning Goals</vt:lpstr>
      <vt:lpstr>Mark Your Calendars!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2011-09-01T13:51:58Z</dcterms:created>
  <dcterms:modified xsi:type="dcterms:W3CDTF">2012-01-20T18:33:25Z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