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61" r:id="rId3"/>
    <p:sldId id="285" r:id="rId4"/>
    <p:sldId id="271" r:id="rId5"/>
    <p:sldId id="257" r:id="rId6"/>
    <p:sldId id="286" r:id="rId7"/>
    <p:sldId id="277" r:id="rId8"/>
    <p:sldId id="276" r:id="rId9"/>
    <p:sldId id="284" r:id="rId10"/>
    <p:sldId id="280" r:id="rId11"/>
    <p:sldId id="278" r:id="rId12"/>
    <p:sldId id="259" r:id="rId13"/>
    <p:sldId id="260" r:id="rId14"/>
    <p:sldId id="265" r:id="rId15"/>
    <p:sldId id="266" r:id="rId16"/>
    <p:sldId id="274" r:id="rId17"/>
    <p:sldId id="275" r:id="rId18"/>
  </p:sldIdLst>
  <p:sldSz cx="9144000" cy="6858000" type="screen4x3"/>
  <p:notesSz cx="9236075"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546" y="-78"/>
      </p:cViewPr>
      <p:guideLst>
        <p:guide orient="horz" pos="2160"/>
        <p:guide pos="2880"/>
      </p:guideLst>
    </p:cSldViewPr>
  </p:slideViewPr>
  <p:notesTextViewPr>
    <p:cViewPr>
      <p:scale>
        <a:sx n="1" d="1"/>
        <a:sy n="1" d="1"/>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301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31639" y="0"/>
            <a:ext cx="4002299" cy="343018"/>
          </a:xfrm>
          <a:prstGeom prst="rect">
            <a:avLst/>
          </a:prstGeom>
        </p:spPr>
        <p:txBody>
          <a:bodyPr vert="horz" lIns="91440" tIns="45720" rIns="91440" bIns="45720" rtlCol="0"/>
          <a:lstStyle>
            <a:lvl1pPr algn="r">
              <a:defRPr sz="1200"/>
            </a:lvl1pPr>
          </a:lstStyle>
          <a:p>
            <a:fld id="{7BC48C89-0624-4F7E-91AE-BE2445BD6283}" type="datetimeFigureOut">
              <a:rPr lang="en-US" smtClean="0"/>
              <a:t>10/30/2013</a:t>
            </a:fld>
            <a:endParaRPr lang="en-US"/>
          </a:p>
        </p:txBody>
      </p:sp>
      <p:sp>
        <p:nvSpPr>
          <p:cNvPr id="4" name="Footer Placeholder 3"/>
          <p:cNvSpPr>
            <a:spLocks noGrp="1"/>
          </p:cNvSpPr>
          <p:nvPr>
            <p:ph type="ftr" sz="quarter" idx="2"/>
          </p:nvPr>
        </p:nvSpPr>
        <p:spPr>
          <a:xfrm>
            <a:off x="0" y="6513804"/>
            <a:ext cx="4002299" cy="34301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513804"/>
            <a:ext cx="4002299" cy="343018"/>
          </a:xfrm>
          <a:prstGeom prst="rect">
            <a:avLst/>
          </a:prstGeom>
        </p:spPr>
        <p:txBody>
          <a:bodyPr vert="horz" lIns="91440" tIns="45720" rIns="91440" bIns="45720" rtlCol="0" anchor="b"/>
          <a:lstStyle>
            <a:lvl1pPr algn="r">
              <a:defRPr sz="1200"/>
            </a:lvl1pPr>
          </a:lstStyle>
          <a:p>
            <a:fld id="{AA5BBF3B-8387-435F-8D5D-D629D844A03E}" type="slidenum">
              <a:rPr lang="en-US" smtClean="0"/>
              <a:t>‹#›</a:t>
            </a:fld>
            <a:endParaRPr lang="en-US"/>
          </a:p>
        </p:txBody>
      </p:sp>
    </p:spTree>
    <p:extLst>
      <p:ext uri="{BB962C8B-B14F-4D97-AF65-F5344CB8AC3E}">
        <p14:creationId xmlns:p14="http://schemas.microsoft.com/office/powerpoint/2010/main" val="3010039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31639" y="1"/>
            <a:ext cx="4002299" cy="342900"/>
          </a:xfrm>
          <a:prstGeom prst="rect">
            <a:avLst/>
          </a:prstGeom>
        </p:spPr>
        <p:txBody>
          <a:bodyPr vert="horz" lIns="91440" tIns="45720" rIns="91440" bIns="45720" rtlCol="0"/>
          <a:lstStyle>
            <a:lvl1pPr algn="r">
              <a:defRPr sz="1200"/>
            </a:lvl1pPr>
          </a:lstStyle>
          <a:p>
            <a:fld id="{82A7D630-2743-4F8C-BBCF-4E3ED168C746}" type="datetimeFigureOut">
              <a:rPr lang="en-US" smtClean="0"/>
              <a:t>10/30/2013</a:t>
            </a:fld>
            <a:endParaRPr lang="en-US"/>
          </a:p>
        </p:txBody>
      </p:sp>
      <p:sp>
        <p:nvSpPr>
          <p:cNvPr id="4" name="Slide Image Placeholder 3"/>
          <p:cNvSpPr>
            <a:spLocks noGrp="1" noRot="1" noChangeAspect="1"/>
          </p:cNvSpPr>
          <p:nvPr>
            <p:ph type="sldImg" idx="2"/>
          </p:nvPr>
        </p:nvSpPr>
        <p:spPr>
          <a:xfrm>
            <a:off x="2903538"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3608" y="3257550"/>
            <a:ext cx="738886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4002299"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31639" y="6513910"/>
            <a:ext cx="4002299" cy="342900"/>
          </a:xfrm>
          <a:prstGeom prst="rect">
            <a:avLst/>
          </a:prstGeom>
        </p:spPr>
        <p:txBody>
          <a:bodyPr vert="horz" lIns="91440" tIns="45720" rIns="91440" bIns="45720" rtlCol="0" anchor="b"/>
          <a:lstStyle>
            <a:lvl1pPr algn="r">
              <a:defRPr sz="1200"/>
            </a:lvl1pPr>
          </a:lstStyle>
          <a:p>
            <a:fld id="{DAAB5472-31BE-4CD4-BBF7-1ADCB9F8CFB5}" type="slidenum">
              <a:rPr lang="en-US" smtClean="0"/>
              <a:t>‹#›</a:t>
            </a:fld>
            <a:endParaRPr lang="en-US"/>
          </a:p>
        </p:txBody>
      </p:sp>
    </p:spTree>
    <p:extLst>
      <p:ext uri="{BB962C8B-B14F-4D97-AF65-F5344CB8AC3E}">
        <p14:creationId xmlns:p14="http://schemas.microsoft.com/office/powerpoint/2010/main" val="3909671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4DCE03-5DCB-4CE1-A2F0-2F3060049783}" type="slidenum">
              <a:rPr lang="en-US" smtClean="0"/>
              <a:pPr eaLnBrk="1" hangingPunct="1"/>
              <a:t>12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838E3A-915A-4B35-9354-083BF2B48636}" type="slidenum">
              <a:rPr lang="en-US" smtClean="0"/>
              <a:pPr eaLnBrk="1" hangingPunct="1"/>
              <a:t>15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4AC8CF-EB68-4C63-926B-BDC38F21A7BE}" type="slidenum">
              <a:rPr lang="en-US" smtClean="0"/>
              <a:pPr eaLnBrk="1" hangingPunct="1"/>
              <a:t>16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11B4A3-7B80-4842-9F9A-C994CD5BAE86}" type="datetimeFigureOut">
              <a:rPr lang="en-US" smtClean="0"/>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36551-E287-4A3D-8B6A-BB650E3D006D}"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8503" y="6065864"/>
            <a:ext cx="5867400" cy="733425"/>
          </a:xfrm>
          <a:prstGeom prst="rect">
            <a:avLst/>
          </a:prstGeom>
        </p:spPr>
      </p:pic>
    </p:spTree>
    <p:extLst>
      <p:ext uri="{BB962C8B-B14F-4D97-AF65-F5344CB8AC3E}">
        <p14:creationId xmlns:p14="http://schemas.microsoft.com/office/powerpoint/2010/main" val="19871059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11B4A3-7B80-4842-9F9A-C994CD5BAE86}" type="datetimeFigureOut">
              <a:rPr lang="en-US" smtClean="0"/>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36551-E287-4A3D-8B6A-BB650E3D006D}" type="slidenum">
              <a:rPr lang="en-US" smtClean="0"/>
              <a:t>‹#›</a:t>
            </a:fld>
            <a:endParaRPr lang="en-US"/>
          </a:p>
        </p:txBody>
      </p:sp>
      <p:pic>
        <p:nvPicPr>
          <p:cNvPr id="8"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248400"/>
            <a:ext cx="2590800" cy="50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3950" y="5990507"/>
            <a:ext cx="1905000" cy="1016000"/>
          </a:xfrm>
          <a:prstGeom prst="rect">
            <a:avLst/>
          </a:prstGeom>
        </p:spPr>
      </p:pic>
    </p:spTree>
    <p:extLst>
      <p:ext uri="{BB962C8B-B14F-4D97-AF65-F5344CB8AC3E}">
        <p14:creationId xmlns:p14="http://schemas.microsoft.com/office/powerpoint/2010/main" val="1499784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11B4A3-7B80-4842-9F9A-C994CD5BAE86}" type="datetimeFigureOut">
              <a:rPr lang="en-US" smtClean="0"/>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36551-E287-4A3D-8B6A-BB650E3D006D}" type="slidenum">
              <a:rPr lang="en-US" smtClean="0"/>
              <a:t>‹#›</a:t>
            </a:fld>
            <a:endParaRPr lang="en-US"/>
          </a:p>
        </p:txBody>
      </p:sp>
      <p:pic>
        <p:nvPicPr>
          <p:cNvPr id="8"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248400"/>
            <a:ext cx="2590800" cy="50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3950" y="5990507"/>
            <a:ext cx="1905000" cy="1016000"/>
          </a:xfrm>
          <a:prstGeom prst="rect">
            <a:avLst/>
          </a:prstGeom>
        </p:spPr>
      </p:pic>
    </p:spTree>
    <p:extLst>
      <p:ext uri="{BB962C8B-B14F-4D97-AF65-F5344CB8AC3E}">
        <p14:creationId xmlns:p14="http://schemas.microsoft.com/office/powerpoint/2010/main" val="2899229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11B4A3-7B80-4842-9F9A-C994CD5BAE86}" type="datetimeFigureOut">
              <a:rPr lang="en-US" smtClean="0"/>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36551-E287-4A3D-8B6A-BB650E3D006D}" type="slidenum">
              <a:rPr lang="en-US" smtClean="0"/>
              <a:t>‹#›</a:t>
            </a:fld>
            <a:endParaRPr lang="en-US"/>
          </a:p>
        </p:txBody>
      </p:sp>
      <p:pic>
        <p:nvPicPr>
          <p:cNvPr id="8"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248400"/>
            <a:ext cx="2590800" cy="50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3950" y="5990507"/>
            <a:ext cx="1905000" cy="1016000"/>
          </a:xfrm>
          <a:prstGeom prst="rect">
            <a:avLst/>
          </a:prstGeom>
        </p:spPr>
      </p:pic>
      <p:sp>
        <p:nvSpPr>
          <p:cNvPr id="7" name="TextBox 6"/>
          <p:cNvSpPr txBox="1"/>
          <p:nvPr userDrawn="1"/>
        </p:nvSpPr>
        <p:spPr>
          <a:xfrm>
            <a:off x="2840051" y="6381244"/>
            <a:ext cx="1731949" cy="276999"/>
          </a:xfrm>
          <a:prstGeom prst="rect">
            <a:avLst/>
          </a:prstGeom>
          <a:noFill/>
        </p:spPr>
        <p:txBody>
          <a:bodyPr wrap="none" rtlCol="0">
            <a:spAutoFit/>
          </a:bodyPr>
          <a:lstStyle/>
          <a:p>
            <a:r>
              <a:rPr lang="en-US" sz="1200" i="1" dirty="0" smtClean="0"/>
              <a:t>http://mobility.tamu.edu</a:t>
            </a:r>
            <a:endParaRPr lang="en-US" sz="1200" i="1" dirty="0"/>
          </a:p>
        </p:txBody>
      </p:sp>
      <p:sp>
        <p:nvSpPr>
          <p:cNvPr id="10" name="TextBox 9"/>
          <p:cNvSpPr txBox="1"/>
          <p:nvPr userDrawn="1"/>
        </p:nvSpPr>
        <p:spPr>
          <a:xfrm>
            <a:off x="6559544" y="6365060"/>
            <a:ext cx="755656" cy="276999"/>
          </a:xfrm>
          <a:prstGeom prst="rect">
            <a:avLst/>
          </a:prstGeom>
          <a:noFill/>
        </p:spPr>
        <p:txBody>
          <a:bodyPr wrap="none" rtlCol="0">
            <a:spAutoFit/>
          </a:bodyPr>
          <a:lstStyle/>
          <a:p>
            <a:r>
              <a:rPr lang="en-US" sz="1200" i="1" dirty="0" smtClean="0"/>
              <a:t>inrix.com</a:t>
            </a:r>
            <a:endParaRPr lang="en-US" sz="1200" i="1" dirty="0"/>
          </a:p>
        </p:txBody>
      </p:sp>
    </p:spTree>
    <p:extLst>
      <p:ext uri="{BB962C8B-B14F-4D97-AF65-F5344CB8AC3E}">
        <p14:creationId xmlns:p14="http://schemas.microsoft.com/office/powerpoint/2010/main" val="2222495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11B4A3-7B80-4842-9F9A-C994CD5BAE86}" type="datetimeFigureOut">
              <a:rPr lang="en-US" smtClean="0"/>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36551-E287-4A3D-8B6A-BB650E3D006D}" type="slidenum">
              <a:rPr lang="en-US" smtClean="0"/>
              <a:t>‹#›</a:t>
            </a:fld>
            <a:endParaRPr lang="en-US"/>
          </a:p>
        </p:txBody>
      </p:sp>
      <p:pic>
        <p:nvPicPr>
          <p:cNvPr id="8"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248400"/>
            <a:ext cx="2590800" cy="50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3950" y="5990507"/>
            <a:ext cx="1905000" cy="1016000"/>
          </a:xfrm>
          <a:prstGeom prst="rect">
            <a:avLst/>
          </a:prstGeom>
        </p:spPr>
      </p:pic>
    </p:spTree>
    <p:extLst>
      <p:ext uri="{BB962C8B-B14F-4D97-AF65-F5344CB8AC3E}">
        <p14:creationId xmlns:p14="http://schemas.microsoft.com/office/powerpoint/2010/main" val="4000961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11B4A3-7B80-4842-9F9A-C994CD5BAE86}" type="datetimeFigureOut">
              <a:rPr lang="en-US" smtClean="0"/>
              <a:t>10/30/2013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36551-E287-4A3D-8B6A-BB650E3D006D}" type="slidenum">
              <a:rPr lang="en-US" smtClean="0"/>
              <a:t>‹#›</a:t>
            </a:fld>
            <a:endParaRPr lang="en-US"/>
          </a:p>
        </p:txBody>
      </p:sp>
      <p:pic>
        <p:nvPicPr>
          <p:cNvPr id="9"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248400"/>
            <a:ext cx="2590800" cy="50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3950" y="5990507"/>
            <a:ext cx="1905000" cy="1016000"/>
          </a:xfrm>
          <a:prstGeom prst="rect">
            <a:avLst/>
          </a:prstGeom>
        </p:spPr>
      </p:pic>
    </p:spTree>
    <p:extLst>
      <p:ext uri="{BB962C8B-B14F-4D97-AF65-F5344CB8AC3E}">
        <p14:creationId xmlns:p14="http://schemas.microsoft.com/office/powerpoint/2010/main" val="1847670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11B4A3-7B80-4842-9F9A-C994CD5BAE86}" type="datetimeFigureOut">
              <a:rPr lang="en-US" smtClean="0"/>
              <a:t>10/30/2013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A36551-E287-4A3D-8B6A-BB650E3D006D}" type="slidenum">
              <a:rPr lang="en-US" smtClean="0"/>
              <a:t>‹#›</a:t>
            </a:fld>
            <a:endParaRPr lang="en-US"/>
          </a:p>
        </p:txBody>
      </p:sp>
      <p:pic>
        <p:nvPicPr>
          <p:cNvPr id="11"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248400"/>
            <a:ext cx="2590800" cy="50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3950" y="5990507"/>
            <a:ext cx="1905000" cy="1016000"/>
          </a:xfrm>
          <a:prstGeom prst="rect">
            <a:avLst/>
          </a:prstGeom>
        </p:spPr>
      </p:pic>
    </p:spTree>
    <p:extLst>
      <p:ext uri="{BB962C8B-B14F-4D97-AF65-F5344CB8AC3E}">
        <p14:creationId xmlns:p14="http://schemas.microsoft.com/office/powerpoint/2010/main" val="1482908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11B4A3-7B80-4842-9F9A-C994CD5BAE86}" type="datetimeFigureOut">
              <a:rPr lang="en-US" smtClean="0"/>
              <a:t>10/30/2013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A36551-E287-4A3D-8B6A-BB650E3D006D}" type="slidenum">
              <a:rPr lang="en-US" smtClean="0"/>
              <a:t>‹#›</a:t>
            </a:fld>
            <a:endParaRPr lang="en-US"/>
          </a:p>
        </p:txBody>
      </p:sp>
      <p:pic>
        <p:nvPicPr>
          <p:cNvPr id="7"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248400"/>
            <a:ext cx="2590800" cy="50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3950" y="5990507"/>
            <a:ext cx="1905000" cy="1016000"/>
          </a:xfrm>
          <a:prstGeom prst="rect">
            <a:avLst/>
          </a:prstGeom>
        </p:spPr>
      </p:pic>
    </p:spTree>
    <p:extLst>
      <p:ext uri="{BB962C8B-B14F-4D97-AF65-F5344CB8AC3E}">
        <p14:creationId xmlns:p14="http://schemas.microsoft.com/office/powerpoint/2010/main" val="1374701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11B4A3-7B80-4842-9F9A-C994CD5BAE86}" type="datetimeFigureOut">
              <a:rPr lang="en-US" smtClean="0"/>
              <a:t>10/30/2013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A36551-E287-4A3D-8B6A-BB650E3D006D}" type="slidenum">
              <a:rPr lang="en-US" smtClean="0"/>
              <a:t>‹#›</a:t>
            </a:fld>
            <a:endParaRPr lang="en-US"/>
          </a:p>
        </p:txBody>
      </p:sp>
      <p:pic>
        <p:nvPicPr>
          <p:cNvPr id="6"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248400"/>
            <a:ext cx="2590800" cy="50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3950" y="5990507"/>
            <a:ext cx="1905000" cy="1016000"/>
          </a:xfrm>
          <a:prstGeom prst="rect">
            <a:avLst/>
          </a:prstGeom>
        </p:spPr>
      </p:pic>
    </p:spTree>
    <p:extLst>
      <p:ext uri="{BB962C8B-B14F-4D97-AF65-F5344CB8AC3E}">
        <p14:creationId xmlns:p14="http://schemas.microsoft.com/office/powerpoint/2010/main" val="1623666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11B4A3-7B80-4842-9F9A-C994CD5BAE86}" type="datetimeFigureOut">
              <a:rPr lang="en-US" smtClean="0"/>
              <a:t>10/30/2013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36551-E287-4A3D-8B6A-BB650E3D006D}" type="slidenum">
              <a:rPr lang="en-US" smtClean="0"/>
              <a:t>‹#›</a:t>
            </a:fld>
            <a:endParaRPr lang="en-US"/>
          </a:p>
        </p:txBody>
      </p:sp>
      <p:pic>
        <p:nvPicPr>
          <p:cNvPr id="9"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248400"/>
            <a:ext cx="2590800" cy="50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3950" y="5990507"/>
            <a:ext cx="1905000" cy="1016000"/>
          </a:xfrm>
          <a:prstGeom prst="rect">
            <a:avLst/>
          </a:prstGeom>
        </p:spPr>
      </p:pic>
    </p:spTree>
    <p:extLst>
      <p:ext uri="{BB962C8B-B14F-4D97-AF65-F5344CB8AC3E}">
        <p14:creationId xmlns:p14="http://schemas.microsoft.com/office/powerpoint/2010/main" val="770894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11B4A3-7B80-4842-9F9A-C994CD5BAE86}" type="datetimeFigureOut">
              <a:rPr lang="en-US" smtClean="0"/>
              <a:t>10/30/2013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36551-E287-4A3D-8B6A-BB650E3D006D}" type="slidenum">
              <a:rPr lang="en-US" smtClean="0"/>
              <a:t>‹#›</a:t>
            </a:fld>
            <a:endParaRPr lang="en-US"/>
          </a:p>
        </p:txBody>
      </p:sp>
      <p:pic>
        <p:nvPicPr>
          <p:cNvPr id="9"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248400"/>
            <a:ext cx="2590800" cy="50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3950" y="5990507"/>
            <a:ext cx="1905000" cy="1016000"/>
          </a:xfrm>
          <a:prstGeom prst="rect">
            <a:avLst/>
          </a:prstGeom>
        </p:spPr>
      </p:pic>
    </p:spTree>
    <p:extLst>
      <p:ext uri="{BB962C8B-B14F-4D97-AF65-F5344CB8AC3E}">
        <p14:creationId xmlns:p14="http://schemas.microsoft.com/office/powerpoint/2010/main" val="2305552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1B4A3-7B80-4842-9F9A-C994CD5BAE86}" type="datetimeFigureOut">
              <a:rPr lang="en-US" smtClean="0"/>
              <a:t>10/30/2013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A36551-E287-4A3D-8B6A-BB650E3D006D}" type="slidenum">
              <a:rPr lang="en-US" smtClean="0"/>
              <a:t>‹#›</a:t>
            </a:fld>
            <a:endParaRPr lang="en-US"/>
          </a:p>
        </p:txBody>
      </p:sp>
    </p:spTree>
    <p:extLst>
      <p:ext uri="{BB962C8B-B14F-4D97-AF65-F5344CB8AC3E}">
        <p14:creationId xmlns:p14="http://schemas.microsoft.com/office/powerpoint/2010/main" val="984300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541091" y="4079193"/>
            <a:ext cx="6400800" cy="1752600"/>
          </a:xfrm>
        </p:spPr>
        <p:txBody>
          <a:bodyPr>
            <a:normAutofit/>
          </a:bodyPr>
          <a:lstStyle/>
          <a:p>
            <a:pPr marL="0" indent="0" algn="ctr">
              <a:buNone/>
            </a:pPr>
            <a:r>
              <a:rPr lang="en-US" sz="2800" b="1" dirty="0" smtClean="0"/>
              <a:t>Bill Eisele</a:t>
            </a:r>
          </a:p>
          <a:p>
            <a:pPr marL="0" indent="0" algn="ctr">
              <a:buNone/>
            </a:pPr>
            <a:r>
              <a:rPr lang="en-US" sz="2800" b="1" dirty="0" smtClean="0"/>
              <a:t>Texas A&amp;M Transportation Institute</a:t>
            </a:r>
          </a:p>
          <a:p>
            <a:pPr marL="0" indent="0" algn="ctr">
              <a:buNone/>
            </a:pPr>
            <a:r>
              <a:rPr lang="en-US" sz="2800" b="1" dirty="0" smtClean="0"/>
              <a:t>October 2013</a:t>
            </a:r>
            <a:endParaRPr lang="en-US" sz="2800" b="1" dirty="0"/>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974" y="3040303"/>
            <a:ext cx="2590800" cy="50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0062" y="2782411"/>
            <a:ext cx="1905000" cy="1016000"/>
          </a:xfrm>
          <a:prstGeom prst="rect">
            <a:avLst/>
          </a:prstGeom>
        </p:spPr>
      </p:pic>
      <p:sp>
        <p:nvSpPr>
          <p:cNvPr id="7" name="Title 1"/>
          <p:cNvSpPr txBox="1">
            <a:spLocks/>
          </p:cNvSpPr>
          <p:nvPr/>
        </p:nvSpPr>
        <p:spPr>
          <a:xfrm>
            <a:off x="381000" y="304800"/>
            <a:ext cx="8382000" cy="1470025"/>
          </a:xfrm>
          <a:prstGeom prst="rect">
            <a:avLst/>
          </a:prstGeom>
        </p:spPr>
        <p:txBody>
          <a:bodyPr/>
          <a:lstStyle>
            <a:lvl1pPr algn="ctr" defTabSz="914400" rtl="0" eaLnBrk="1" latinLnBrk="0" hangingPunct="1">
              <a:spcBef>
                <a:spcPct val="0"/>
              </a:spcBef>
              <a:buNone/>
              <a:defRPr sz="4400" b="1" kern="1200" baseline="0">
                <a:solidFill>
                  <a:schemeClr val="tx1"/>
                </a:solidFill>
                <a:latin typeface="+mj-lt"/>
                <a:ea typeface="+mj-ea"/>
                <a:cs typeface="+mj-cs"/>
              </a:defRPr>
            </a:lvl1pPr>
          </a:lstStyle>
          <a:p>
            <a:r>
              <a:rPr lang="en-US" dirty="0" smtClean="0"/>
              <a:t>Collaboration of TTI and INRIX to Improve the </a:t>
            </a:r>
            <a:r>
              <a:rPr lang="en-US" i="1" dirty="0" smtClean="0"/>
              <a:t>Urban Mobility Report </a:t>
            </a:r>
            <a:r>
              <a:rPr lang="en-US" sz="3200" dirty="0" smtClean="0"/>
              <a:t>(All-Vehicle and Truck Performance Measures)</a:t>
            </a:r>
            <a:endParaRPr lang="en-US" sz="3200" dirty="0"/>
          </a:p>
        </p:txBody>
      </p:sp>
    </p:spTree>
    <p:extLst>
      <p:ext uri="{BB962C8B-B14F-4D97-AF65-F5344CB8AC3E}">
        <p14:creationId xmlns:p14="http://schemas.microsoft.com/office/powerpoint/2010/main" val="3126933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n-lt"/>
              </a:rPr>
              <a:t>What Makes the </a:t>
            </a:r>
            <a:br>
              <a:rPr lang="en-US" b="1" dirty="0" smtClean="0">
                <a:latin typeface="+mn-lt"/>
              </a:rPr>
            </a:br>
            <a:r>
              <a:rPr lang="en-US" b="1" dirty="0" smtClean="0">
                <a:latin typeface="+mn-lt"/>
              </a:rPr>
              <a:t>Collaboration Successful? </a:t>
            </a:r>
            <a:endParaRPr lang="en-US" b="1" dirty="0">
              <a:latin typeface="+mn-lt"/>
            </a:endParaRPr>
          </a:p>
        </p:txBody>
      </p:sp>
      <p:sp>
        <p:nvSpPr>
          <p:cNvPr id="3" name="Content Placeholder 2"/>
          <p:cNvSpPr>
            <a:spLocks noGrp="1"/>
          </p:cNvSpPr>
          <p:nvPr>
            <p:ph idx="1"/>
          </p:nvPr>
        </p:nvSpPr>
        <p:spPr>
          <a:xfrm>
            <a:off x="457200" y="1981200"/>
            <a:ext cx="8229600" cy="4525963"/>
          </a:xfrm>
        </p:spPr>
        <p:txBody>
          <a:bodyPr/>
          <a:lstStyle/>
          <a:p>
            <a:r>
              <a:rPr lang="en-US" dirty="0" smtClean="0"/>
              <a:t>A good foundation agreement</a:t>
            </a:r>
          </a:p>
          <a:p>
            <a:r>
              <a:rPr lang="en-US" dirty="0" smtClean="0"/>
              <a:t>Great working relationship between professionals on both sides</a:t>
            </a:r>
          </a:p>
          <a:p>
            <a:r>
              <a:rPr lang="en-US" dirty="0" smtClean="0"/>
              <a:t>Regular meetings, an open dialogue and periodic review of findings prior to publishing</a:t>
            </a:r>
          </a:p>
          <a:p>
            <a:r>
              <a:rPr lang="en-US" dirty="0" smtClean="0"/>
              <a:t>Two-way communication on industry trends</a:t>
            </a:r>
            <a:endParaRPr lang="en-US" dirty="0"/>
          </a:p>
        </p:txBody>
      </p:sp>
    </p:spTree>
    <p:extLst>
      <p:ext uri="{BB962C8B-B14F-4D97-AF65-F5344CB8AC3E}">
        <p14:creationId xmlns:p14="http://schemas.microsoft.com/office/powerpoint/2010/main" val="2184984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latin typeface="+mn-lt"/>
              </a:rPr>
              <a:t>What Has Been Accomplished </a:t>
            </a:r>
            <a:br>
              <a:rPr lang="en-US" sz="4000" b="1" dirty="0" smtClean="0">
                <a:latin typeface="+mn-lt"/>
              </a:rPr>
            </a:br>
            <a:r>
              <a:rPr lang="en-US" sz="4000" b="1" dirty="0" smtClean="0">
                <a:latin typeface="+mn-lt"/>
              </a:rPr>
              <a:t>as a Result of the Collaboration? </a:t>
            </a:r>
            <a:endParaRPr lang="en-US" sz="4000" b="1" dirty="0">
              <a:latin typeface="+mn-lt"/>
            </a:endParaRPr>
          </a:p>
        </p:txBody>
      </p:sp>
      <p:sp>
        <p:nvSpPr>
          <p:cNvPr id="3" name="Content Placeholder 2"/>
          <p:cNvSpPr>
            <a:spLocks noGrp="1"/>
          </p:cNvSpPr>
          <p:nvPr>
            <p:ph idx="1"/>
          </p:nvPr>
        </p:nvSpPr>
        <p:spPr/>
        <p:txBody>
          <a:bodyPr/>
          <a:lstStyle/>
          <a:p>
            <a:r>
              <a:rPr lang="en-US" dirty="0" smtClean="0"/>
              <a:t>Multiple UMRs and related mobility analyses</a:t>
            </a:r>
          </a:p>
          <a:p>
            <a:pPr lvl="1"/>
            <a:r>
              <a:rPr lang="en-US" dirty="0" smtClean="0"/>
              <a:t>Using detailed speed data</a:t>
            </a:r>
          </a:p>
          <a:p>
            <a:r>
              <a:rPr lang="en-US" dirty="0" smtClean="0"/>
              <a:t>TTI has developed new methods to establish volume data at the speed granularity for delay analyses</a:t>
            </a:r>
          </a:p>
          <a:p>
            <a:r>
              <a:rPr lang="en-US" dirty="0" smtClean="0"/>
              <a:t>More detailed/complete information for all users</a:t>
            </a:r>
          </a:p>
          <a:p>
            <a:pPr lvl="1"/>
            <a:r>
              <a:rPr lang="en-US" dirty="0" smtClean="0"/>
              <a:t>State DOTs, MPOs, FHWA, </a:t>
            </a:r>
          </a:p>
        </p:txBody>
      </p:sp>
    </p:spTree>
    <p:extLst>
      <p:ext uri="{BB962C8B-B14F-4D97-AF65-F5344CB8AC3E}">
        <p14:creationId xmlns:p14="http://schemas.microsoft.com/office/powerpoint/2010/main" val="172396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52400" y="228600"/>
            <a:ext cx="8686800" cy="685800"/>
          </a:xfrm>
        </p:spPr>
        <p:txBody>
          <a:bodyPr>
            <a:noAutofit/>
          </a:bodyPr>
          <a:lstStyle/>
          <a:p>
            <a:pPr eaLnBrk="1" hangingPunct="1">
              <a:defRPr/>
            </a:pPr>
            <a:r>
              <a:rPr lang="en-US" sz="4000" b="1" i="1" dirty="0" smtClean="0">
                <a:latin typeface="+mn-lt"/>
                <a:cs typeface="Tahoma" pitchFamily="34" charset="0"/>
              </a:rPr>
              <a:t>Urban Mobility Report </a:t>
            </a:r>
            <a:r>
              <a:rPr lang="en-US" sz="4000" b="1" dirty="0" smtClean="0">
                <a:latin typeface="+mn-lt"/>
                <a:cs typeface="Tahoma" pitchFamily="34" charset="0"/>
              </a:rPr>
              <a:t>Measures that INRIX Data Help to Power….</a:t>
            </a:r>
          </a:p>
        </p:txBody>
      </p:sp>
      <p:sp>
        <p:nvSpPr>
          <p:cNvPr id="6147" name="Content Placeholder 3"/>
          <p:cNvSpPr>
            <a:spLocks noGrp="1"/>
          </p:cNvSpPr>
          <p:nvPr>
            <p:ph idx="1"/>
          </p:nvPr>
        </p:nvSpPr>
        <p:spPr>
          <a:xfrm>
            <a:off x="457200" y="1341438"/>
            <a:ext cx="8229600" cy="4525962"/>
          </a:xfrm>
        </p:spPr>
        <p:txBody>
          <a:bodyPr/>
          <a:lstStyle/>
          <a:p>
            <a:pPr eaLnBrk="1" hangingPunct="1"/>
            <a:r>
              <a:rPr lang="en-US" smtClean="0"/>
              <a:t>Delay (truck or mixed vehicles) (hours)</a:t>
            </a:r>
          </a:p>
          <a:p>
            <a:pPr lvl="1" eaLnBrk="1" hangingPunct="1"/>
            <a:r>
              <a:rPr lang="en-US" sz="3200" smtClean="0"/>
              <a:t>Total or per (auto) commuter</a:t>
            </a:r>
          </a:p>
          <a:p>
            <a:pPr eaLnBrk="1" hangingPunct="1"/>
            <a:r>
              <a:rPr lang="en-US" smtClean="0"/>
              <a:t>Total travel time (minutes)</a:t>
            </a:r>
          </a:p>
          <a:p>
            <a:pPr eaLnBrk="1" hangingPunct="1"/>
            <a:r>
              <a:rPr lang="en-US" smtClean="0"/>
              <a:t>Planning time index (reliability) (unitless)</a:t>
            </a:r>
          </a:p>
          <a:p>
            <a:pPr lvl="1" eaLnBrk="1" hangingPunct="1"/>
            <a:r>
              <a:rPr lang="en-US" sz="3200" smtClean="0"/>
              <a:t>It’s not just an “average” problem!</a:t>
            </a:r>
            <a:endParaRPr lang="en-US" smtClean="0"/>
          </a:p>
        </p:txBody>
      </p:sp>
    </p:spTree>
    <p:extLst>
      <p:ext uri="{BB962C8B-B14F-4D97-AF65-F5344CB8AC3E}">
        <p14:creationId xmlns:p14="http://schemas.microsoft.com/office/powerpoint/2010/main" val="3600410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304800"/>
            <a:ext cx="9144000" cy="685800"/>
          </a:xfrm>
        </p:spPr>
        <p:txBody>
          <a:bodyPr>
            <a:noAutofit/>
          </a:bodyPr>
          <a:lstStyle/>
          <a:p>
            <a:pPr eaLnBrk="1" hangingPunct="1">
              <a:defRPr/>
            </a:pPr>
            <a:r>
              <a:rPr lang="en-US" sz="4000" b="1" i="1" dirty="0" smtClean="0">
                <a:latin typeface="+mn-lt"/>
                <a:cs typeface="Tahoma" pitchFamily="34" charset="0"/>
              </a:rPr>
              <a:t>Urban Mobility Report </a:t>
            </a:r>
            <a:r>
              <a:rPr lang="en-US" sz="4000" b="1" dirty="0" smtClean="0">
                <a:latin typeface="+mn-lt"/>
                <a:cs typeface="Tahoma" pitchFamily="34" charset="0"/>
              </a:rPr>
              <a:t>Measures that INRIX Data Help to Power (</a:t>
            </a:r>
            <a:r>
              <a:rPr lang="en-US" sz="4000" b="1" dirty="0" err="1" smtClean="0">
                <a:latin typeface="+mn-lt"/>
                <a:cs typeface="Tahoma" pitchFamily="34" charset="0"/>
              </a:rPr>
              <a:t>cont</a:t>
            </a:r>
            <a:r>
              <a:rPr lang="en-US" sz="4000" b="1" dirty="0" smtClean="0">
                <a:latin typeface="+mn-lt"/>
                <a:cs typeface="Tahoma" pitchFamily="34" charset="0"/>
              </a:rPr>
              <a:t>)…..</a:t>
            </a:r>
          </a:p>
        </p:txBody>
      </p:sp>
      <p:sp>
        <p:nvSpPr>
          <p:cNvPr id="7171" name="Content Placeholder 3"/>
          <p:cNvSpPr>
            <a:spLocks noGrp="1"/>
          </p:cNvSpPr>
          <p:nvPr>
            <p:ph idx="1"/>
          </p:nvPr>
        </p:nvSpPr>
        <p:spPr>
          <a:xfrm>
            <a:off x="457200" y="1676400"/>
            <a:ext cx="8229600" cy="4525963"/>
          </a:xfrm>
        </p:spPr>
        <p:txBody>
          <a:bodyPr/>
          <a:lstStyle/>
          <a:p>
            <a:pPr eaLnBrk="1" hangingPunct="1"/>
            <a:r>
              <a:rPr lang="en-US" smtClean="0"/>
              <a:t>Travel time index (unitless)</a:t>
            </a:r>
          </a:p>
          <a:p>
            <a:pPr eaLnBrk="1" hangingPunct="1"/>
            <a:r>
              <a:rPr lang="en-US" smtClean="0"/>
              <a:t>Cost (wasted time and fuel) (dollars)</a:t>
            </a:r>
          </a:p>
          <a:p>
            <a:pPr eaLnBrk="1" hangingPunct="1"/>
            <a:r>
              <a:rPr lang="en-US" smtClean="0"/>
              <a:t>Truck commodity value (dollars)</a:t>
            </a:r>
          </a:p>
          <a:p>
            <a:pPr eaLnBrk="1" hangingPunct="1"/>
            <a:r>
              <a:rPr lang="en-US" smtClean="0"/>
              <a:t>Carbon dioxide emissions (CO</a:t>
            </a:r>
            <a:r>
              <a:rPr lang="en-US" baseline="-25000" smtClean="0"/>
              <a:t>2</a:t>
            </a:r>
            <a:r>
              <a:rPr lang="en-US" smtClean="0"/>
              <a:t>) (lbs)</a:t>
            </a:r>
          </a:p>
        </p:txBody>
      </p:sp>
    </p:spTree>
    <p:extLst>
      <p:ext uri="{BB962C8B-B14F-4D97-AF65-F5344CB8AC3E}">
        <p14:creationId xmlns:p14="http://schemas.microsoft.com/office/powerpoint/2010/main" val="3675857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676400"/>
            <a:ext cx="5562600" cy="396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Rectangle 2"/>
          <p:cNvSpPr>
            <a:spLocks noGrp="1" noChangeArrowheads="1"/>
          </p:cNvSpPr>
          <p:nvPr>
            <p:ph type="title"/>
          </p:nvPr>
        </p:nvSpPr>
        <p:spPr>
          <a:xfrm>
            <a:off x="304800" y="457200"/>
            <a:ext cx="8686800" cy="685800"/>
          </a:xfrm>
        </p:spPr>
        <p:txBody>
          <a:bodyPr rtlCol="0">
            <a:normAutofit fontScale="90000"/>
          </a:bodyPr>
          <a:lstStyle/>
          <a:p>
            <a:pPr eaLnBrk="1" fontAlgn="auto" hangingPunct="1">
              <a:lnSpc>
                <a:spcPct val="95000"/>
              </a:lnSpc>
              <a:spcAft>
                <a:spcPts val="0"/>
              </a:spcAft>
              <a:defRPr/>
            </a:pPr>
            <a:r>
              <a:rPr lang="en-US" b="1" dirty="0" smtClean="0">
                <a:latin typeface="+mn-lt"/>
              </a:rPr>
              <a:t>Freight Congestion</a:t>
            </a:r>
            <a:r>
              <a:rPr lang="en-US" sz="4000" b="1" dirty="0" smtClean="0">
                <a:latin typeface="+mn-lt"/>
              </a:rPr>
              <a:t/>
            </a:r>
            <a:br>
              <a:rPr lang="en-US" sz="4000" b="1" dirty="0" smtClean="0">
                <a:latin typeface="+mn-lt"/>
              </a:rPr>
            </a:br>
            <a:r>
              <a:rPr lang="en-US" sz="3200" b="1" dirty="0" smtClean="0">
                <a:latin typeface="+mn-lt"/>
              </a:rPr>
              <a:t>A Key Element of the 21</a:t>
            </a:r>
            <a:r>
              <a:rPr lang="en-US" sz="3200" b="1" baseline="30000" dirty="0" smtClean="0">
                <a:latin typeface="+mn-lt"/>
              </a:rPr>
              <a:t>st</a:t>
            </a:r>
            <a:r>
              <a:rPr lang="en-US" sz="3200" b="1" dirty="0" smtClean="0">
                <a:latin typeface="+mn-lt"/>
              </a:rPr>
              <a:t> Century Economy</a:t>
            </a:r>
            <a:br>
              <a:rPr lang="en-US" sz="3200" b="1" dirty="0" smtClean="0">
                <a:latin typeface="+mn-lt"/>
              </a:rPr>
            </a:br>
            <a:endParaRPr lang="en-US" sz="3200" b="1" dirty="0" smtClean="0">
              <a:latin typeface="+mn-lt"/>
            </a:endParaRPr>
          </a:p>
        </p:txBody>
      </p:sp>
      <p:sp>
        <p:nvSpPr>
          <p:cNvPr id="55300" name="Rectangle 4"/>
          <p:cNvSpPr>
            <a:spLocks noGrp="1" noChangeArrowheads="1"/>
          </p:cNvSpPr>
          <p:nvPr>
            <p:ph idx="1"/>
          </p:nvPr>
        </p:nvSpPr>
        <p:spPr>
          <a:xfrm>
            <a:off x="381000" y="1219200"/>
            <a:ext cx="3886200" cy="3886200"/>
          </a:xfrm>
          <a:solidFill>
            <a:schemeClr val="tx2">
              <a:lumMod val="20000"/>
              <a:lumOff val="80000"/>
              <a:alpha val="78000"/>
            </a:schemeClr>
          </a:solidFill>
        </p:spPr>
        <p:txBody>
          <a:bodyPr rtlCol="0">
            <a:normAutofit fontScale="92500" lnSpcReduction="10000"/>
          </a:bodyPr>
          <a:lstStyle/>
          <a:p>
            <a:pPr eaLnBrk="1" fontAlgn="auto" hangingPunct="1">
              <a:spcAft>
                <a:spcPts val="0"/>
              </a:spcAft>
              <a:buSzPct val="100000"/>
              <a:buFont typeface="Arial" pitchFamily="34" charset="0"/>
              <a:buChar char="•"/>
              <a:defRPr/>
            </a:pPr>
            <a:r>
              <a:rPr lang="en-US" sz="2800" dirty="0" smtClean="0"/>
              <a:t>U.S. urban truck delay</a:t>
            </a:r>
          </a:p>
          <a:p>
            <a:pPr lvl="1" eaLnBrk="1" fontAlgn="auto" hangingPunct="1">
              <a:spcAft>
                <a:spcPts val="0"/>
              </a:spcAft>
              <a:buFont typeface="Arial" pitchFamily="34" charset="0"/>
              <a:buChar char="•"/>
              <a:defRPr/>
            </a:pPr>
            <a:r>
              <a:rPr lang="en-US" dirty="0" smtClean="0"/>
              <a:t>353M truck hours</a:t>
            </a:r>
          </a:p>
          <a:p>
            <a:pPr lvl="1" eaLnBrk="1" fontAlgn="auto" hangingPunct="1">
              <a:spcAft>
                <a:spcPts val="0"/>
              </a:spcAft>
              <a:buFont typeface="Arial" pitchFamily="34" charset="0"/>
              <a:buChar char="•"/>
              <a:defRPr/>
            </a:pPr>
            <a:r>
              <a:rPr lang="en-US" dirty="0" smtClean="0"/>
              <a:t>$27B cost</a:t>
            </a:r>
          </a:p>
          <a:p>
            <a:pPr lvl="1" eaLnBrk="1" fontAlgn="auto" hangingPunct="1">
              <a:spcAft>
                <a:spcPts val="0"/>
              </a:spcAft>
              <a:buFont typeface="Arial" pitchFamily="34" charset="0"/>
              <a:buChar char="•"/>
              <a:defRPr/>
            </a:pPr>
            <a:r>
              <a:rPr lang="en-US" dirty="0" smtClean="0"/>
              <a:t>$7.5T Value </a:t>
            </a:r>
          </a:p>
          <a:p>
            <a:pPr eaLnBrk="1" fontAlgn="auto" hangingPunct="1">
              <a:spcAft>
                <a:spcPts val="0"/>
              </a:spcAft>
              <a:buSzPct val="100000"/>
              <a:buFont typeface="Arial" pitchFamily="34" charset="0"/>
              <a:buChar char="•"/>
              <a:defRPr/>
            </a:pPr>
            <a:r>
              <a:rPr lang="en-US" sz="2800" dirty="0" smtClean="0"/>
              <a:t>In addition…</a:t>
            </a:r>
          </a:p>
          <a:p>
            <a:pPr lvl="1" eaLnBrk="1" fontAlgn="auto" hangingPunct="1">
              <a:spcAft>
                <a:spcPts val="0"/>
              </a:spcAft>
              <a:buSzPct val="100000"/>
              <a:buFont typeface="Arial" pitchFamily="34" charset="0"/>
              <a:buChar char="•"/>
              <a:defRPr/>
            </a:pPr>
            <a:r>
              <a:rPr lang="en-US" sz="2400" dirty="0" smtClean="0"/>
              <a:t>Inventory costs</a:t>
            </a:r>
          </a:p>
          <a:p>
            <a:pPr lvl="1" eaLnBrk="1" fontAlgn="auto" hangingPunct="1">
              <a:spcAft>
                <a:spcPts val="0"/>
              </a:spcAft>
              <a:buSzPct val="100000"/>
              <a:buFont typeface="Arial" pitchFamily="34" charset="0"/>
              <a:buChar char="•"/>
              <a:defRPr/>
            </a:pPr>
            <a:r>
              <a:rPr lang="en-US" sz="2400" dirty="0" smtClean="0"/>
              <a:t>Just-in-time operations</a:t>
            </a:r>
          </a:p>
          <a:p>
            <a:pPr lvl="1" eaLnBrk="1" fontAlgn="auto" hangingPunct="1">
              <a:spcAft>
                <a:spcPts val="0"/>
              </a:spcAft>
              <a:buSzPct val="100000"/>
              <a:buFont typeface="Arial" pitchFamily="34" charset="0"/>
              <a:buChar char="•"/>
              <a:defRPr/>
            </a:pPr>
            <a:r>
              <a:rPr lang="en-US" sz="2400" dirty="0" smtClean="0"/>
              <a:t>Fleet productivity</a:t>
            </a:r>
          </a:p>
          <a:p>
            <a:pPr lvl="1" eaLnBrk="1" fontAlgn="auto" hangingPunct="1">
              <a:spcAft>
                <a:spcPts val="0"/>
              </a:spcAft>
              <a:buSzPct val="100000"/>
              <a:buFont typeface="Arial" pitchFamily="34" charset="0"/>
              <a:buChar char="•"/>
              <a:defRPr/>
            </a:pPr>
            <a:r>
              <a:rPr lang="en-US" sz="2400" dirty="0" smtClean="0"/>
              <a:t>Distribution centers</a:t>
            </a:r>
          </a:p>
        </p:txBody>
      </p:sp>
      <p:sp>
        <p:nvSpPr>
          <p:cNvPr id="3" name="TextBox 2"/>
          <p:cNvSpPr txBox="1"/>
          <p:nvPr/>
        </p:nvSpPr>
        <p:spPr>
          <a:xfrm>
            <a:off x="838200" y="5802304"/>
            <a:ext cx="7764113" cy="369332"/>
          </a:xfrm>
          <a:prstGeom prst="rect">
            <a:avLst/>
          </a:prstGeom>
          <a:noFill/>
        </p:spPr>
        <p:txBody>
          <a:bodyPr wrap="none" rtlCol="0">
            <a:spAutoFit/>
          </a:bodyPr>
          <a:lstStyle/>
          <a:p>
            <a:r>
              <a:rPr lang="en-US" i="1" dirty="0" smtClean="0"/>
              <a:t>The collaboration allows for computing these statistics using detailed speed data. </a:t>
            </a:r>
            <a:endParaRPr lang="en-US" i="1" dirty="0"/>
          </a:p>
        </p:txBody>
      </p:sp>
    </p:spTree>
    <p:extLst>
      <p:ext uri="{BB962C8B-B14F-4D97-AF65-F5344CB8AC3E}">
        <p14:creationId xmlns:p14="http://schemas.microsoft.com/office/powerpoint/2010/main" val="3671168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52400"/>
            <a:ext cx="8229600" cy="1143000"/>
          </a:xfrm>
        </p:spPr>
        <p:txBody>
          <a:bodyPr>
            <a:normAutofit/>
          </a:bodyPr>
          <a:lstStyle/>
          <a:p>
            <a:pPr eaLnBrk="1" hangingPunct="1">
              <a:defRPr/>
            </a:pPr>
            <a:r>
              <a:rPr lang="en-US" sz="4000" b="1" dirty="0" smtClean="0">
                <a:latin typeface="+mn-lt"/>
              </a:rPr>
              <a:t>Where is the Truck Delay?</a:t>
            </a:r>
          </a:p>
        </p:txBody>
      </p:sp>
      <p:sp>
        <p:nvSpPr>
          <p:cNvPr id="72707" name="Rectangle 3"/>
          <p:cNvSpPr>
            <a:spLocks noGrp="1" noChangeArrowheads="1"/>
          </p:cNvSpPr>
          <p:nvPr>
            <p:ph idx="1"/>
          </p:nvPr>
        </p:nvSpPr>
        <p:spPr>
          <a:xfrm>
            <a:off x="477140" y="838200"/>
            <a:ext cx="8686800" cy="4876800"/>
          </a:xfrm>
        </p:spPr>
        <p:txBody>
          <a:bodyPr rtlCol="0">
            <a:normAutofit lnSpcReduction="10000"/>
          </a:bodyPr>
          <a:lstStyle/>
          <a:p>
            <a:pPr eaLnBrk="1" fontAlgn="auto" hangingPunct="1">
              <a:spcAft>
                <a:spcPts val="0"/>
              </a:spcAft>
              <a:buFont typeface="Wingdings" pitchFamily="2" charset="2"/>
              <a:buNone/>
              <a:defRPr/>
            </a:pPr>
            <a:r>
              <a:rPr lang="en-US" dirty="0"/>
              <a:t>	</a:t>
            </a:r>
            <a:r>
              <a:rPr lang="en-US" dirty="0" smtClean="0"/>
              <a:t>			Delay	Cost		Value</a:t>
            </a:r>
            <a:endParaRPr lang="en-US" sz="2800" dirty="0" smtClean="0"/>
          </a:p>
          <a:p>
            <a:pPr eaLnBrk="1" fontAlgn="auto" hangingPunct="1">
              <a:spcAft>
                <a:spcPts val="0"/>
              </a:spcAft>
              <a:buFont typeface="Arial" pitchFamily="34" charset="0"/>
              <a:buChar char="•"/>
              <a:defRPr/>
            </a:pPr>
            <a:r>
              <a:rPr lang="en-US" sz="2400" dirty="0" smtClean="0"/>
              <a:t>New York		33M hrs	$2.5B		$481B</a:t>
            </a:r>
          </a:p>
          <a:p>
            <a:pPr eaLnBrk="1" fontAlgn="auto" hangingPunct="1">
              <a:spcAft>
                <a:spcPts val="0"/>
              </a:spcAft>
              <a:buFont typeface="Arial" pitchFamily="34" charset="0"/>
              <a:buChar char="•"/>
              <a:defRPr/>
            </a:pPr>
            <a:r>
              <a:rPr lang="en-US" sz="2400" dirty="0" smtClean="0"/>
              <a:t>Los Angeles		30M hrs	$2.3B		$412B</a:t>
            </a:r>
          </a:p>
          <a:p>
            <a:pPr eaLnBrk="1" fontAlgn="auto" hangingPunct="1">
              <a:spcAft>
                <a:spcPts val="0"/>
              </a:spcAft>
              <a:buFont typeface="Arial" pitchFamily="34" charset="0"/>
              <a:buChar char="•"/>
              <a:defRPr/>
            </a:pPr>
            <a:r>
              <a:rPr lang="en-US" sz="2400" dirty="0" smtClean="0"/>
              <a:t>Chicago		23M hrs	$1.7B		$362B</a:t>
            </a:r>
          </a:p>
          <a:p>
            <a:pPr eaLnBrk="1" fontAlgn="auto" hangingPunct="1">
              <a:spcAft>
                <a:spcPts val="0"/>
              </a:spcAft>
              <a:buFont typeface="Arial" pitchFamily="34" charset="0"/>
              <a:buChar char="•"/>
              <a:defRPr/>
            </a:pPr>
            <a:r>
              <a:rPr lang="en-US" sz="2400" dirty="0" smtClean="0"/>
              <a:t>Atlanta		10M hrs	$0.8B		$192B</a:t>
            </a:r>
          </a:p>
          <a:p>
            <a:pPr eaLnBrk="1" fontAlgn="auto" hangingPunct="1">
              <a:spcAft>
                <a:spcPts val="0"/>
              </a:spcAft>
              <a:buFont typeface="Arial" pitchFamily="34" charset="0"/>
              <a:buChar char="•"/>
              <a:defRPr/>
            </a:pPr>
            <a:r>
              <a:rPr lang="en-US" sz="2400" dirty="0" smtClean="0"/>
              <a:t>Dallas-Ft Wth 	10M hrs	$0.7B		$230B</a:t>
            </a:r>
          </a:p>
          <a:p>
            <a:pPr eaLnBrk="1" fontAlgn="auto" hangingPunct="1">
              <a:spcAft>
                <a:spcPts val="0"/>
              </a:spcAft>
              <a:buFont typeface="Arial" pitchFamily="34" charset="0"/>
              <a:buChar char="•"/>
              <a:defRPr/>
            </a:pPr>
            <a:r>
              <a:rPr lang="en-US" sz="2400" dirty="0" smtClean="0"/>
              <a:t>Boston		  7M hrs	$0.6B		$129B</a:t>
            </a:r>
          </a:p>
          <a:p>
            <a:pPr eaLnBrk="1" fontAlgn="auto" hangingPunct="1">
              <a:spcAft>
                <a:spcPts val="0"/>
              </a:spcAft>
              <a:buFont typeface="Arial" pitchFamily="34" charset="0"/>
              <a:buChar char="•"/>
              <a:defRPr/>
            </a:pPr>
            <a:endParaRPr lang="en-US" sz="1000" dirty="0" smtClean="0"/>
          </a:p>
          <a:p>
            <a:pPr eaLnBrk="1" fontAlgn="auto" hangingPunct="1">
              <a:spcAft>
                <a:spcPts val="0"/>
              </a:spcAft>
              <a:buFont typeface="Arial" pitchFamily="34" charset="0"/>
              <a:buChar char="•"/>
              <a:defRPr/>
            </a:pPr>
            <a:r>
              <a:rPr lang="en-US" sz="2800" b="1" dirty="0" smtClean="0"/>
              <a:t>Average national truck congestion:</a:t>
            </a:r>
          </a:p>
          <a:p>
            <a:pPr lvl="1" eaLnBrk="1" fontAlgn="auto" hangingPunct="1">
              <a:spcAft>
                <a:spcPts val="0"/>
              </a:spcAft>
              <a:buFont typeface="Arial" pitchFamily="34" charset="0"/>
              <a:buChar char="–"/>
              <a:defRPr/>
            </a:pPr>
            <a:r>
              <a:rPr lang="en-US" sz="2400" dirty="0" smtClean="0"/>
              <a:t>710,000 hours</a:t>
            </a:r>
          </a:p>
          <a:p>
            <a:pPr lvl="1" eaLnBrk="1" fontAlgn="auto" hangingPunct="1">
              <a:spcAft>
                <a:spcPts val="0"/>
              </a:spcAft>
              <a:buFont typeface="Arial" pitchFamily="34" charset="0"/>
              <a:buChar char="–"/>
              <a:defRPr/>
            </a:pPr>
            <a:r>
              <a:rPr lang="en-US" sz="2400" dirty="0" smtClean="0"/>
              <a:t>$54M cost</a:t>
            </a:r>
          </a:p>
          <a:p>
            <a:pPr lvl="1" eaLnBrk="1" fontAlgn="auto" hangingPunct="1">
              <a:spcAft>
                <a:spcPts val="0"/>
              </a:spcAft>
              <a:buFont typeface="Arial" pitchFamily="34" charset="0"/>
              <a:buChar char="–"/>
              <a:defRPr/>
            </a:pPr>
            <a:r>
              <a:rPr lang="en-US" sz="2400" dirty="0" smtClean="0"/>
              <a:t>$15B commodity value	</a:t>
            </a:r>
            <a:r>
              <a:rPr lang="en-US" dirty="0" smtClean="0"/>
              <a:t>	</a:t>
            </a:r>
          </a:p>
        </p:txBody>
      </p:sp>
      <p:sp>
        <p:nvSpPr>
          <p:cNvPr id="4" name="TextBox 3"/>
          <p:cNvSpPr txBox="1"/>
          <p:nvPr/>
        </p:nvSpPr>
        <p:spPr>
          <a:xfrm>
            <a:off x="762000" y="5802304"/>
            <a:ext cx="7764113" cy="369332"/>
          </a:xfrm>
          <a:prstGeom prst="rect">
            <a:avLst/>
          </a:prstGeom>
          <a:noFill/>
        </p:spPr>
        <p:txBody>
          <a:bodyPr wrap="none" rtlCol="0">
            <a:spAutoFit/>
          </a:bodyPr>
          <a:lstStyle/>
          <a:p>
            <a:r>
              <a:rPr lang="en-US" i="1" dirty="0" smtClean="0"/>
              <a:t>The collaboration allows for computing these statistics using detailed speed data. </a:t>
            </a:r>
            <a:endParaRPr lang="en-US" i="1" dirty="0"/>
          </a:p>
        </p:txBody>
      </p:sp>
    </p:spTree>
    <p:extLst>
      <p:ext uri="{BB962C8B-B14F-4D97-AF65-F5344CB8AC3E}">
        <p14:creationId xmlns:p14="http://schemas.microsoft.com/office/powerpoint/2010/main" val="2081517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457200" y="228600"/>
            <a:ext cx="8229600" cy="1143000"/>
          </a:xfrm>
        </p:spPr>
        <p:txBody>
          <a:bodyPr>
            <a:normAutofit fontScale="90000"/>
          </a:bodyPr>
          <a:lstStyle/>
          <a:p>
            <a:pPr eaLnBrk="1" hangingPunct="1">
              <a:defRPr/>
            </a:pPr>
            <a:r>
              <a:rPr lang="en-US" sz="4000" b="1" dirty="0" smtClean="0">
                <a:latin typeface="+mn-lt"/>
                <a:cs typeface="Tahoma" pitchFamily="34" charset="0"/>
              </a:rPr>
              <a:t>Recommendations for Successful Collaboration</a:t>
            </a:r>
          </a:p>
        </p:txBody>
      </p:sp>
      <p:sp>
        <p:nvSpPr>
          <p:cNvPr id="21507" name="Content Placeholder 4"/>
          <p:cNvSpPr>
            <a:spLocks noGrp="1"/>
          </p:cNvSpPr>
          <p:nvPr>
            <p:ph idx="1"/>
          </p:nvPr>
        </p:nvSpPr>
        <p:spPr/>
        <p:txBody>
          <a:bodyPr/>
          <a:lstStyle/>
          <a:p>
            <a:pPr eaLnBrk="1" hangingPunct="1">
              <a:buFont typeface="Arial" charset="0"/>
              <a:buNone/>
            </a:pPr>
            <a:endParaRPr lang="en-US" smtClean="0"/>
          </a:p>
          <a:p>
            <a:pPr lvl="1" eaLnBrk="1" hangingPunct="1"/>
            <a:endParaRPr lang="en-US" smtClean="0"/>
          </a:p>
        </p:txBody>
      </p:sp>
      <p:sp>
        <p:nvSpPr>
          <p:cNvPr id="22532" name="Content Placeholder 3"/>
          <p:cNvSpPr txBox="1">
            <a:spLocks/>
          </p:cNvSpPr>
          <p:nvPr/>
        </p:nvSpPr>
        <p:spPr bwMode="auto">
          <a:xfrm>
            <a:off x="588963"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Char char="•"/>
              <a:defRPr/>
            </a:pPr>
            <a:r>
              <a:rPr lang="en-US" sz="3200" dirty="0" smtClean="0">
                <a:latin typeface="Calibri" pitchFamily="34" charset="0"/>
              </a:rPr>
              <a:t>Look for the “win-win”</a:t>
            </a:r>
          </a:p>
          <a:p>
            <a:pPr lvl="1" eaLnBrk="1" hangingPunct="1">
              <a:spcBef>
                <a:spcPct val="20000"/>
              </a:spcBef>
              <a:buFont typeface="Arial" charset="0"/>
              <a:buChar char="•"/>
              <a:defRPr/>
            </a:pPr>
            <a:r>
              <a:rPr lang="en-US" sz="3200" dirty="0" smtClean="0">
                <a:latin typeface="Calibri" pitchFamily="34" charset="0"/>
              </a:rPr>
              <a:t>Understand what each party wants/needs</a:t>
            </a:r>
          </a:p>
          <a:p>
            <a:pPr eaLnBrk="1" hangingPunct="1">
              <a:spcBef>
                <a:spcPct val="20000"/>
              </a:spcBef>
              <a:buFont typeface="Arial" charset="0"/>
              <a:buChar char="•"/>
              <a:defRPr/>
            </a:pPr>
            <a:r>
              <a:rPr lang="en-US" sz="3200" dirty="0" smtClean="0">
                <a:latin typeface="Calibri" pitchFamily="34" charset="0"/>
              </a:rPr>
              <a:t>Look for opportunities to continue collaboration</a:t>
            </a:r>
          </a:p>
          <a:p>
            <a:pPr lvl="1" eaLnBrk="1" hangingPunct="1">
              <a:spcBef>
                <a:spcPct val="20000"/>
              </a:spcBef>
              <a:buFont typeface="Arial" charset="0"/>
              <a:buChar char="•"/>
              <a:defRPr/>
            </a:pPr>
            <a:r>
              <a:rPr lang="en-US" sz="3200" dirty="0" smtClean="0">
                <a:latin typeface="Calibri" pitchFamily="34" charset="0"/>
              </a:rPr>
              <a:t>Future analyses, media opportunities</a:t>
            </a:r>
          </a:p>
          <a:p>
            <a:pPr lvl="1" eaLnBrk="1" hangingPunct="1">
              <a:spcBef>
                <a:spcPct val="20000"/>
              </a:spcBef>
              <a:buFont typeface="Arial" charset="0"/>
              <a:buChar char="•"/>
              <a:defRPr/>
            </a:pPr>
            <a:r>
              <a:rPr lang="en-US" sz="3200" dirty="0" smtClean="0">
                <a:latin typeface="Calibri" pitchFamily="34" charset="0"/>
              </a:rPr>
              <a:t>Industry trends – stay “cutting edge”</a:t>
            </a:r>
          </a:p>
          <a:p>
            <a:pPr eaLnBrk="1" hangingPunct="1">
              <a:spcBef>
                <a:spcPct val="20000"/>
              </a:spcBef>
              <a:buFont typeface="Arial" charset="0"/>
              <a:buChar char="•"/>
              <a:defRPr/>
            </a:pPr>
            <a:r>
              <a:rPr lang="en-US" sz="3200" dirty="0">
                <a:latin typeface="Calibri" pitchFamily="34" charset="0"/>
              </a:rPr>
              <a:t>Communication </a:t>
            </a:r>
            <a:r>
              <a:rPr lang="en-US" sz="3200" dirty="0" smtClean="0">
                <a:latin typeface="Calibri" pitchFamily="34" charset="0"/>
              </a:rPr>
              <a:t>– essential throughout</a:t>
            </a:r>
            <a:endParaRPr lang="en-US" sz="3200" dirty="0">
              <a:latin typeface="Calibri" pitchFamily="34" charset="0"/>
            </a:endParaRPr>
          </a:p>
          <a:p>
            <a:pPr eaLnBrk="1" hangingPunct="1">
              <a:spcBef>
                <a:spcPct val="20000"/>
              </a:spcBef>
              <a:buFont typeface="Arial" charset="0"/>
              <a:buChar char="•"/>
              <a:defRPr/>
            </a:pPr>
            <a:endParaRPr lang="en-US" sz="3200" dirty="0" smtClean="0">
              <a:latin typeface="Calibri" pitchFamily="34" charset="0"/>
            </a:endParaRPr>
          </a:p>
        </p:txBody>
      </p:sp>
    </p:spTree>
    <p:extLst>
      <p:ext uri="{BB962C8B-B14F-4D97-AF65-F5344CB8AC3E}">
        <p14:creationId xmlns:p14="http://schemas.microsoft.com/office/powerpoint/2010/main" val="2625894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457200" y="31335"/>
            <a:ext cx="8229600" cy="1143000"/>
          </a:xfrm>
        </p:spPr>
        <p:txBody>
          <a:bodyPr rtlCol="0">
            <a:noAutofit/>
          </a:bodyPr>
          <a:lstStyle/>
          <a:p>
            <a:pPr eaLnBrk="1" fontAlgn="auto" hangingPunct="1">
              <a:spcAft>
                <a:spcPts val="0"/>
              </a:spcAft>
              <a:defRPr/>
            </a:pPr>
            <a:r>
              <a:rPr lang="en-US" sz="4000" b="1" dirty="0" smtClean="0">
                <a:latin typeface="+mn-lt"/>
                <a:cs typeface="Tahoma" pitchFamily="34" charset="0"/>
              </a:rPr>
              <a:t>Websites</a:t>
            </a:r>
          </a:p>
        </p:txBody>
      </p:sp>
      <p:sp>
        <p:nvSpPr>
          <p:cNvPr id="22531" name="Rectangle 3"/>
          <p:cNvSpPr>
            <a:spLocks noGrp="1" noChangeArrowheads="1"/>
          </p:cNvSpPr>
          <p:nvPr>
            <p:ph idx="1"/>
          </p:nvPr>
        </p:nvSpPr>
        <p:spPr>
          <a:xfrm>
            <a:off x="914400" y="1066800"/>
            <a:ext cx="7497763" cy="4724400"/>
          </a:xfrm>
        </p:spPr>
        <p:txBody>
          <a:bodyPr>
            <a:normAutofit/>
          </a:bodyPr>
          <a:lstStyle/>
          <a:p>
            <a:pPr eaLnBrk="1" hangingPunct="1">
              <a:lnSpc>
                <a:spcPct val="90000"/>
              </a:lnSpc>
            </a:pPr>
            <a:r>
              <a:rPr lang="en-US" dirty="0" smtClean="0"/>
              <a:t>TTI:  </a:t>
            </a:r>
            <a:r>
              <a:rPr lang="en-US" b="1" dirty="0" smtClean="0"/>
              <a:t>http://mobility.tamu.edu</a:t>
            </a:r>
          </a:p>
          <a:p>
            <a:pPr lvl="1">
              <a:lnSpc>
                <a:spcPct val="90000"/>
              </a:lnSpc>
            </a:pPr>
            <a:r>
              <a:rPr lang="en-US" i="1" dirty="0" smtClean="0"/>
              <a:t>2012 Urban Mobility Report</a:t>
            </a:r>
          </a:p>
          <a:p>
            <a:pPr lvl="1">
              <a:lnSpc>
                <a:spcPct val="90000"/>
              </a:lnSpc>
            </a:pPr>
            <a:r>
              <a:rPr lang="en-US" i="1" dirty="0" smtClean="0"/>
              <a:t>2011 Congested Corridors Report</a:t>
            </a:r>
          </a:p>
          <a:p>
            <a:pPr lvl="1">
              <a:lnSpc>
                <a:spcPct val="90000"/>
              </a:lnSpc>
            </a:pPr>
            <a:r>
              <a:rPr lang="en-US" dirty="0" smtClean="0"/>
              <a:t>Freight Mobility </a:t>
            </a:r>
          </a:p>
          <a:p>
            <a:pPr lvl="2">
              <a:lnSpc>
                <a:spcPct val="90000"/>
              </a:lnSpc>
            </a:pPr>
            <a:r>
              <a:rPr lang="en-US" dirty="0" smtClean="0"/>
              <a:t>Info on truck value, costs, measures, etc.</a:t>
            </a:r>
          </a:p>
          <a:p>
            <a:pPr lvl="2">
              <a:lnSpc>
                <a:spcPct val="90000"/>
              </a:lnSpc>
            </a:pPr>
            <a:endParaRPr lang="en-US" dirty="0" smtClean="0"/>
          </a:p>
          <a:p>
            <a:pPr>
              <a:lnSpc>
                <a:spcPct val="90000"/>
              </a:lnSpc>
            </a:pPr>
            <a:r>
              <a:rPr lang="en-US" dirty="0" smtClean="0"/>
              <a:t>INRIX:  </a:t>
            </a:r>
            <a:r>
              <a:rPr lang="en-US" b="1" dirty="0" smtClean="0"/>
              <a:t>inrix.com</a:t>
            </a:r>
          </a:p>
          <a:p>
            <a:pPr lvl="1">
              <a:lnSpc>
                <a:spcPct val="90000"/>
              </a:lnSpc>
            </a:pPr>
            <a:r>
              <a:rPr lang="en-US" dirty="0" smtClean="0"/>
              <a:t>Apps</a:t>
            </a:r>
          </a:p>
          <a:p>
            <a:pPr lvl="1">
              <a:lnSpc>
                <a:spcPct val="90000"/>
              </a:lnSpc>
            </a:pPr>
            <a:r>
              <a:rPr lang="en-US" dirty="0" smtClean="0"/>
              <a:t>Monthly Scorecard</a:t>
            </a:r>
          </a:p>
          <a:p>
            <a:pPr lvl="1">
              <a:lnSpc>
                <a:spcPct val="90000"/>
              </a:lnSpc>
            </a:pPr>
            <a:r>
              <a:rPr lang="en-US" dirty="0" smtClean="0"/>
              <a:t>Products and services</a:t>
            </a:r>
          </a:p>
          <a:p>
            <a:pPr lvl="1">
              <a:lnSpc>
                <a:spcPct val="90000"/>
              </a:lnSpc>
            </a:pPr>
            <a:endParaRPr lang="en-US" dirty="0"/>
          </a:p>
          <a:p>
            <a:pPr eaLnBrk="1" hangingPunct="1">
              <a:lnSpc>
                <a:spcPct val="90000"/>
              </a:lnSpc>
            </a:pPr>
            <a:endParaRPr lang="en-US" sz="2000" dirty="0" smtClean="0">
              <a:solidFill>
                <a:schemeClr val="tx2"/>
              </a:solidFill>
            </a:endParaRPr>
          </a:p>
          <a:p>
            <a:pPr eaLnBrk="1" hangingPunct="1">
              <a:lnSpc>
                <a:spcPct val="90000"/>
              </a:lnSpc>
              <a:buFont typeface="Arial" charset="0"/>
              <a:buNone/>
            </a:pPr>
            <a:endParaRPr lang="en-US" dirty="0" smtClean="0"/>
          </a:p>
          <a:p>
            <a:pPr eaLnBrk="1" hangingPunct="1">
              <a:lnSpc>
                <a:spcPct val="90000"/>
              </a:lnSpc>
              <a:buFont typeface="Arial" charset="0"/>
              <a:buNone/>
            </a:pPr>
            <a:endParaRPr lang="en-US" dirty="0" smtClean="0"/>
          </a:p>
        </p:txBody>
      </p:sp>
    </p:spTree>
    <p:extLst>
      <p:ext uri="{BB962C8B-B14F-4D97-AF65-F5344CB8AC3E}">
        <p14:creationId xmlns:p14="http://schemas.microsoft.com/office/powerpoint/2010/main" val="58808177"/>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457200"/>
            <a:ext cx="8686800" cy="685800"/>
          </a:xfrm>
        </p:spPr>
        <p:txBody>
          <a:bodyPr>
            <a:normAutofit fontScale="90000"/>
          </a:bodyPr>
          <a:lstStyle/>
          <a:p>
            <a:pPr eaLnBrk="1" hangingPunct="1">
              <a:defRPr/>
            </a:pPr>
            <a:r>
              <a:rPr lang="en-US" b="1" dirty="0" smtClean="0">
                <a:latin typeface="+mn-lt"/>
                <a:cs typeface="Tahoma" pitchFamily="34" charset="0"/>
              </a:rPr>
              <a:t>Presentation Overview</a:t>
            </a:r>
          </a:p>
        </p:txBody>
      </p:sp>
      <p:sp>
        <p:nvSpPr>
          <p:cNvPr id="8195" name="Subtitle 2"/>
          <p:cNvSpPr>
            <a:spLocks noGrp="1"/>
          </p:cNvSpPr>
          <p:nvPr>
            <p:ph idx="1"/>
          </p:nvPr>
        </p:nvSpPr>
        <p:spPr>
          <a:xfrm>
            <a:off x="228600" y="1371600"/>
            <a:ext cx="8686800" cy="4343400"/>
          </a:xfrm>
        </p:spPr>
        <p:txBody>
          <a:bodyPr>
            <a:normAutofit/>
          </a:bodyPr>
          <a:lstStyle/>
          <a:p>
            <a:pPr eaLnBrk="1" hangingPunct="1"/>
            <a:r>
              <a:rPr lang="en-US" i="1" dirty="0" smtClean="0"/>
              <a:t>Urban Mobility Report </a:t>
            </a:r>
            <a:r>
              <a:rPr lang="en-US" dirty="0" smtClean="0"/>
              <a:t>background</a:t>
            </a:r>
          </a:p>
          <a:p>
            <a:pPr eaLnBrk="1" hangingPunct="1"/>
            <a:r>
              <a:rPr lang="en-US" dirty="0" smtClean="0"/>
              <a:t>Industry trends</a:t>
            </a:r>
          </a:p>
          <a:p>
            <a:pPr eaLnBrk="1" hangingPunct="1"/>
            <a:r>
              <a:rPr lang="en-US" dirty="0" smtClean="0"/>
              <a:t>The collaboration </a:t>
            </a:r>
          </a:p>
          <a:p>
            <a:pPr eaLnBrk="1" hangingPunct="1"/>
            <a:r>
              <a:rPr lang="en-US" i="1" dirty="0" smtClean="0"/>
              <a:t>UMR </a:t>
            </a:r>
            <a:r>
              <a:rPr lang="en-US" dirty="0" smtClean="0"/>
              <a:t>measures and selected findings</a:t>
            </a:r>
          </a:p>
          <a:p>
            <a:pPr eaLnBrk="1" hangingPunct="1"/>
            <a:r>
              <a:rPr lang="en-US" dirty="0" smtClean="0"/>
              <a:t>Recommendations for successful collaboration</a:t>
            </a:r>
          </a:p>
        </p:txBody>
      </p:sp>
    </p:spTree>
    <p:extLst>
      <p:ext uri="{BB962C8B-B14F-4D97-AF65-F5344CB8AC3E}">
        <p14:creationId xmlns:p14="http://schemas.microsoft.com/office/powerpoint/2010/main" val="2275673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457200"/>
            <a:ext cx="8686800" cy="685800"/>
          </a:xfrm>
        </p:spPr>
        <p:txBody>
          <a:bodyPr>
            <a:normAutofit fontScale="90000"/>
          </a:bodyPr>
          <a:lstStyle/>
          <a:p>
            <a:pPr eaLnBrk="1" hangingPunct="1">
              <a:defRPr/>
            </a:pPr>
            <a:r>
              <a:rPr lang="en-US" b="1" i="1" dirty="0" smtClean="0">
                <a:latin typeface="+mn-lt"/>
                <a:cs typeface="Tahoma" pitchFamily="34" charset="0"/>
              </a:rPr>
              <a:t>Urban Mobility Report </a:t>
            </a:r>
            <a:r>
              <a:rPr lang="en-US" b="1" dirty="0" smtClean="0">
                <a:latin typeface="+mn-lt"/>
                <a:cs typeface="Tahoma" pitchFamily="34" charset="0"/>
              </a:rPr>
              <a:t>Background</a:t>
            </a:r>
          </a:p>
        </p:txBody>
      </p:sp>
      <p:sp>
        <p:nvSpPr>
          <p:cNvPr id="8195" name="Subtitle 2"/>
          <p:cNvSpPr>
            <a:spLocks noGrp="1"/>
          </p:cNvSpPr>
          <p:nvPr>
            <p:ph idx="1"/>
          </p:nvPr>
        </p:nvSpPr>
        <p:spPr>
          <a:xfrm>
            <a:off x="228600" y="1371600"/>
            <a:ext cx="8686800" cy="4343400"/>
          </a:xfrm>
        </p:spPr>
        <p:txBody>
          <a:bodyPr/>
          <a:lstStyle/>
          <a:p>
            <a:pPr eaLnBrk="1" hangingPunct="1"/>
            <a:r>
              <a:rPr lang="en-US" i="1" dirty="0" smtClean="0"/>
              <a:t>Urban Mobility Report (UMR)</a:t>
            </a:r>
            <a:r>
              <a:rPr lang="en-US" dirty="0" smtClean="0"/>
              <a:t>: </a:t>
            </a:r>
          </a:p>
          <a:p>
            <a:pPr lvl="1" eaLnBrk="1" hangingPunct="1"/>
            <a:r>
              <a:rPr lang="en-US" sz="2400" dirty="0" smtClean="0"/>
              <a:t>Produced for over 25 years (30 years of trend data)</a:t>
            </a:r>
          </a:p>
          <a:p>
            <a:pPr lvl="1" eaLnBrk="1" hangingPunct="1"/>
            <a:r>
              <a:rPr lang="en-US" sz="2400" dirty="0" smtClean="0"/>
              <a:t>Travel delay measures for ~500 urban areas</a:t>
            </a:r>
          </a:p>
          <a:p>
            <a:pPr lvl="1" eaLnBrk="1" hangingPunct="1"/>
            <a:r>
              <a:rPr lang="en-US" sz="2400" dirty="0" smtClean="0"/>
              <a:t>Effects of operational treatments and public transportation</a:t>
            </a:r>
          </a:p>
          <a:p>
            <a:pPr lvl="1" eaLnBrk="1" hangingPunct="1"/>
            <a:endParaRPr lang="en-US" sz="2400" dirty="0" smtClean="0"/>
          </a:p>
          <a:p>
            <a:pPr eaLnBrk="1" hangingPunct="1"/>
            <a:r>
              <a:rPr lang="en-US" dirty="0" smtClean="0"/>
              <a:t>Based on huge national datasets that include:</a:t>
            </a:r>
          </a:p>
          <a:p>
            <a:pPr lvl="1" eaLnBrk="1" hangingPunct="1"/>
            <a:r>
              <a:rPr lang="en-US" sz="2400" dirty="0" smtClean="0"/>
              <a:t>Volume by vehicle type, # lanes, etc. (all US roads)</a:t>
            </a:r>
          </a:p>
          <a:p>
            <a:pPr lvl="1" eaLnBrk="1" hangingPunct="1"/>
            <a:r>
              <a:rPr lang="en-US" sz="2400" dirty="0" smtClean="0"/>
              <a:t>Freight commodity value/tonnage (all states, all modes)</a:t>
            </a:r>
          </a:p>
          <a:p>
            <a:pPr lvl="1" eaLnBrk="1" hangingPunct="1"/>
            <a:r>
              <a:rPr lang="en-US" sz="2400" dirty="0" smtClean="0"/>
              <a:t>Travel speed data (850,000 miles of road)</a:t>
            </a:r>
          </a:p>
        </p:txBody>
      </p:sp>
    </p:spTree>
    <p:extLst>
      <p:ext uri="{BB962C8B-B14F-4D97-AF65-F5344CB8AC3E}">
        <p14:creationId xmlns:p14="http://schemas.microsoft.com/office/powerpoint/2010/main" val="1143504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8600" y="457200"/>
            <a:ext cx="8686800" cy="685800"/>
          </a:xfrm>
        </p:spPr>
        <p:txBody>
          <a:bodyPr>
            <a:normAutofit fontScale="90000"/>
          </a:bodyPr>
          <a:lstStyle/>
          <a:p>
            <a:pPr eaLnBrk="1" hangingPunct="1">
              <a:defRPr/>
            </a:pPr>
            <a:r>
              <a:rPr lang="en-US" b="1" dirty="0" smtClean="0">
                <a:latin typeface="+mn-lt"/>
                <a:cs typeface="Tahoma" pitchFamily="34" charset="0"/>
              </a:rPr>
              <a:t>What Has Changed in Recent Years?</a:t>
            </a:r>
          </a:p>
        </p:txBody>
      </p:sp>
      <p:sp>
        <p:nvSpPr>
          <p:cNvPr id="18435" name="Subtitle 2"/>
          <p:cNvSpPr>
            <a:spLocks noGrp="1"/>
          </p:cNvSpPr>
          <p:nvPr>
            <p:ph idx="1"/>
          </p:nvPr>
        </p:nvSpPr>
        <p:spPr>
          <a:xfrm>
            <a:off x="228600" y="1447800"/>
            <a:ext cx="8686800" cy="4343400"/>
          </a:xfrm>
        </p:spPr>
        <p:txBody>
          <a:bodyPr/>
          <a:lstStyle/>
          <a:p>
            <a:pPr eaLnBrk="1" hangingPunct="1"/>
            <a:r>
              <a:rPr lang="en-US" smtClean="0"/>
              <a:t>Private industry involvement / technology</a:t>
            </a:r>
          </a:p>
          <a:p>
            <a:pPr lvl="1" eaLnBrk="1" hangingPunct="1"/>
            <a:r>
              <a:rPr lang="en-US" smtClean="0"/>
              <a:t>GPS </a:t>
            </a:r>
          </a:p>
          <a:p>
            <a:pPr lvl="1" eaLnBrk="1" hangingPunct="1"/>
            <a:r>
              <a:rPr lang="en-US" smtClean="0"/>
              <a:t>Cell phones</a:t>
            </a:r>
          </a:p>
          <a:p>
            <a:pPr lvl="1" eaLnBrk="1" hangingPunct="1"/>
            <a:r>
              <a:rPr lang="en-US" smtClean="0"/>
              <a:t>In-dash devices</a:t>
            </a:r>
          </a:p>
          <a:p>
            <a:pPr lvl="1" eaLnBrk="1" hangingPunct="1"/>
            <a:r>
              <a:rPr lang="en-US" smtClean="0"/>
              <a:t>Beginning of “connected cars”</a:t>
            </a:r>
          </a:p>
          <a:p>
            <a:pPr eaLnBrk="1" hangingPunct="1"/>
            <a:r>
              <a:rPr lang="en-US" smtClean="0"/>
              <a:t>Real-time reporting</a:t>
            </a:r>
          </a:p>
          <a:p>
            <a:pPr eaLnBrk="1" hangingPunct="1"/>
            <a:r>
              <a:rPr lang="en-US" smtClean="0"/>
              <a:t>Huge archived datasets</a:t>
            </a:r>
          </a:p>
          <a:p>
            <a:pPr eaLnBrk="1" hangingPunct="1"/>
            <a:endParaRPr lang="en-US" smtClean="0"/>
          </a:p>
        </p:txBody>
      </p:sp>
    </p:spTree>
    <p:extLst>
      <p:ext uri="{BB962C8B-B14F-4D97-AF65-F5344CB8AC3E}">
        <p14:creationId xmlns:p14="http://schemas.microsoft.com/office/powerpoint/2010/main" val="1376959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mn-lt"/>
              </a:rPr>
              <a:t>The Collaboration</a:t>
            </a:r>
            <a:endParaRPr lang="en-US" sz="4000" b="1" dirty="0">
              <a:latin typeface="+mn-lt"/>
            </a:endParaRPr>
          </a:p>
        </p:txBody>
      </p:sp>
      <p:sp>
        <p:nvSpPr>
          <p:cNvPr id="3" name="Content Placeholder 2"/>
          <p:cNvSpPr>
            <a:spLocks noGrp="1"/>
          </p:cNvSpPr>
          <p:nvPr>
            <p:ph idx="1"/>
          </p:nvPr>
        </p:nvSpPr>
        <p:spPr>
          <a:xfrm>
            <a:off x="457200" y="1295400"/>
            <a:ext cx="8229600" cy="4525963"/>
          </a:xfrm>
        </p:spPr>
        <p:txBody>
          <a:bodyPr>
            <a:normAutofit/>
          </a:bodyPr>
          <a:lstStyle/>
          <a:p>
            <a:r>
              <a:rPr lang="en-US" dirty="0" smtClean="0"/>
              <a:t>TTI incorporating INRIX speed data into UMR</a:t>
            </a:r>
          </a:p>
          <a:p>
            <a:pPr lvl="1"/>
            <a:r>
              <a:rPr lang="en-US" dirty="0" smtClean="0"/>
              <a:t>2012 UMR is 3</a:t>
            </a:r>
            <a:r>
              <a:rPr lang="en-US" baseline="30000" dirty="0" smtClean="0"/>
              <a:t>rd</a:t>
            </a:r>
            <a:r>
              <a:rPr lang="en-US" dirty="0" smtClean="0"/>
              <a:t> with INRIX data</a:t>
            </a:r>
          </a:p>
          <a:p>
            <a:r>
              <a:rPr lang="en-US" dirty="0" smtClean="0"/>
              <a:t>Previously used volume/lane and speed relationships</a:t>
            </a:r>
          </a:p>
          <a:p>
            <a:r>
              <a:rPr lang="en-US" dirty="0" smtClean="0"/>
              <a:t>Used for all measures</a:t>
            </a:r>
          </a:p>
          <a:p>
            <a:pPr lvl="1"/>
            <a:r>
              <a:rPr lang="en-US" dirty="0" smtClean="0"/>
              <a:t>Delay (including truck delay)</a:t>
            </a:r>
          </a:p>
          <a:p>
            <a:r>
              <a:rPr lang="en-US" dirty="0" smtClean="0"/>
              <a:t>Partnership in 4</a:t>
            </a:r>
            <a:r>
              <a:rPr lang="en-US" baseline="30000" dirty="0" smtClean="0"/>
              <a:t>th</a:t>
            </a:r>
            <a:r>
              <a:rPr lang="en-US" dirty="0" smtClean="0"/>
              <a:t> year – extended to 6 </a:t>
            </a:r>
            <a:r>
              <a:rPr lang="en-US" dirty="0" err="1" smtClean="0"/>
              <a:t>yrs</a:t>
            </a:r>
            <a:endParaRPr lang="en-US" dirty="0" smtClean="0"/>
          </a:p>
        </p:txBody>
      </p:sp>
    </p:spTree>
    <p:extLst>
      <p:ext uri="{BB962C8B-B14F-4D97-AF65-F5344CB8AC3E}">
        <p14:creationId xmlns:p14="http://schemas.microsoft.com/office/powerpoint/2010/main" val="1409216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mn-lt"/>
              </a:rPr>
              <a:t>Collaboration Roles</a:t>
            </a:r>
            <a:endParaRPr lang="en-US" sz="4000" b="1" dirty="0">
              <a:latin typeface="+mn-lt"/>
            </a:endParaRPr>
          </a:p>
        </p:txBody>
      </p:sp>
      <p:sp>
        <p:nvSpPr>
          <p:cNvPr id="3" name="Content Placeholder 2"/>
          <p:cNvSpPr>
            <a:spLocks noGrp="1"/>
          </p:cNvSpPr>
          <p:nvPr>
            <p:ph idx="1"/>
          </p:nvPr>
        </p:nvSpPr>
        <p:spPr>
          <a:xfrm>
            <a:off x="457200" y="1295400"/>
            <a:ext cx="8229600" cy="4525963"/>
          </a:xfrm>
        </p:spPr>
        <p:txBody>
          <a:bodyPr>
            <a:normAutofit fontScale="77500" lnSpcReduction="20000"/>
          </a:bodyPr>
          <a:lstStyle/>
          <a:p>
            <a:r>
              <a:rPr lang="en-US" dirty="0"/>
              <a:t>Who?  </a:t>
            </a:r>
          </a:p>
          <a:p>
            <a:pPr lvl="1"/>
            <a:r>
              <a:rPr lang="en-US" dirty="0" smtClean="0"/>
              <a:t>VP, Public Sector (INRIX) and </a:t>
            </a:r>
            <a:r>
              <a:rPr lang="en-US" dirty="0"/>
              <a:t>TTI Mobility Analysis staff</a:t>
            </a:r>
          </a:p>
          <a:p>
            <a:endParaRPr lang="en-US" dirty="0" smtClean="0"/>
          </a:p>
          <a:p>
            <a:r>
              <a:rPr lang="en-US" dirty="0" smtClean="0"/>
              <a:t>TTI as “the researchers” </a:t>
            </a:r>
          </a:p>
          <a:p>
            <a:pPr lvl="1"/>
            <a:r>
              <a:rPr lang="en-US" dirty="0" smtClean="0"/>
              <a:t>Mobility analysis experts</a:t>
            </a:r>
          </a:p>
          <a:p>
            <a:pPr lvl="1"/>
            <a:r>
              <a:rPr lang="en-US" dirty="0" smtClean="0"/>
              <a:t>Know the questions the public-sector is asking</a:t>
            </a:r>
          </a:p>
          <a:p>
            <a:pPr lvl="1"/>
            <a:r>
              <a:rPr lang="en-US" dirty="0" smtClean="0"/>
              <a:t>Understand “value-add” to speed archives</a:t>
            </a:r>
          </a:p>
          <a:p>
            <a:pPr lvl="1"/>
            <a:endParaRPr lang="en-US" dirty="0" smtClean="0"/>
          </a:p>
          <a:p>
            <a:r>
              <a:rPr lang="en-US" dirty="0" smtClean="0"/>
              <a:t>INRIX as “the practitioners” </a:t>
            </a:r>
          </a:p>
          <a:p>
            <a:pPr lvl="1"/>
            <a:r>
              <a:rPr lang="en-US" dirty="0" smtClean="0"/>
              <a:t>Leading provider of traffic services</a:t>
            </a:r>
          </a:p>
          <a:p>
            <a:pPr lvl="1"/>
            <a:r>
              <a:rPr lang="en-US" dirty="0" smtClean="0"/>
              <a:t>Suites of driver services, apps, </a:t>
            </a:r>
            <a:r>
              <a:rPr lang="en-US" dirty="0" err="1" smtClean="0"/>
              <a:t>etc</a:t>
            </a:r>
            <a:endParaRPr lang="en-US" dirty="0" smtClean="0"/>
          </a:p>
          <a:p>
            <a:pPr lvl="1"/>
            <a:r>
              <a:rPr lang="en-US" dirty="0"/>
              <a:t>Profit-focused company</a:t>
            </a:r>
          </a:p>
          <a:p>
            <a:pPr lvl="1"/>
            <a:endParaRPr lang="en-US" dirty="0"/>
          </a:p>
        </p:txBody>
      </p:sp>
    </p:spTree>
    <p:extLst>
      <p:ext uri="{BB962C8B-B14F-4D97-AF65-F5344CB8AC3E}">
        <p14:creationId xmlns:p14="http://schemas.microsoft.com/office/powerpoint/2010/main" val="544201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mn-lt"/>
              </a:rPr>
              <a:t>Why Collaborate? </a:t>
            </a:r>
            <a:endParaRPr lang="en-US" sz="4000" b="1" dirty="0">
              <a:latin typeface="+mn-lt"/>
            </a:endParaRPr>
          </a:p>
        </p:txBody>
      </p:sp>
      <p:sp>
        <p:nvSpPr>
          <p:cNvPr id="3" name="Content Placeholder 2"/>
          <p:cNvSpPr>
            <a:spLocks noGrp="1"/>
          </p:cNvSpPr>
          <p:nvPr>
            <p:ph idx="1"/>
          </p:nvPr>
        </p:nvSpPr>
        <p:spPr/>
        <p:txBody>
          <a:bodyPr/>
          <a:lstStyle/>
          <a:p>
            <a:pPr marL="0" indent="0">
              <a:buNone/>
            </a:pPr>
            <a:r>
              <a:rPr lang="en-US" i="1" dirty="0" smtClean="0"/>
              <a:t>To combine private-sector traffic speed data with experienced traffic analysts to facilitate more accurate, comprehensive and timely urban mobility reporting to both directly help public policy debate and illustrate the power of privately-sourced traffic data. </a:t>
            </a:r>
            <a:endParaRPr lang="en-US" i="1" dirty="0"/>
          </a:p>
        </p:txBody>
      </p:sp>
    </p:spTree>
    <p:extLst>
      <p:ext uri="{BB962C8B-B14F-4D97-AF65-F5344CB8AC3E}">
        <p14:creationId xmlns:p14="http://schemas.microsoft.com/office/powerpoint/2010/main" val="172396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b="1" dirty="0" smtClean="0">
                <a:latin typeface="+mn-lt"/>
              </a:rPr>
              <a:t>Who Gets What? </a:t>
            </a:r>
            <a:endParaRPr lang="en-US" sz="4000" b="1" dirty="0">
              <a:latin typeface="+mn-lt"/>
            </a:endParaRPr>
          </a:p>
        </p:txBody>
      </p:sp>
      <p:sp>
        <p:nvSpPr>
          <p:cNvPr id="3" name="Content Placeholder 2"/>
          <p:cNvSpPr>
            <a:spLocks noGrp="1"/>
          </p:cNvSpPr>
          <p:nvPr>
            <p:ph idx="1"/>
          </p:nvPr>
        </p:nvSpPr>
        <p:spPr>
          <a:xfrm>
            <a:off x="457200" y="1295400"/>
            <a:ext cx="5410200" cy="4525963"/>
          </a:xfrm>
        </p:spPr>
        <p:txBody>
          <a:bodyPr>
            <a:normAutofit fontScale="92500" lnSpcReduction="20000"/>
          </a:bodyPr>
          <a:lstStyle/>
          <a:p>
            <a:r>
              <a:rPr lang="en-US" dirty="0" smtClean="0"/>
              <a:t>TTI Gets: </a:t>
            </a:r>
          </a:p>
          <a:p>
            <a:pPr lvl="1"/>
            <a:r>
              <a:rPr lang="en-US" dirty="0" smtClean="0"/>
              <a:t>Freeway and arterial speeds for congestion reporting in urban areas</a:t>
            </a:r>
          </a:p>
          <a:p>
            <a:endParaRPr lang="en-US" dirty="0"/>
          </a:p>
          <a:p>
            <a:r>
              <a:rPr lang="en-US" dirty="0" smtClean="0"/>
              <a:t>INRIX Gets: </a:t>
            </a:r>
          </a:p>
          <a:p>
            <a:pPr lvl="1"/>
            <a:r>
              <a:rPr lang="en-US" dirty="0" smtClean="0"/>
              <a:t>Branding on cover of UMR</a:t>
            </a:r>
          </a:p>
          <a:p>
            <a:pPr lvl="1"/>
            <a:endParaRPr lang="en-US" dirty="0"/>
          </a:p>
          <a:p>
            <a:r>
              <a:rPr lang="en-US" dirty="0" smtClean="0"/>
              <a:t>A collaboration agreement provides TTI data in exchange for proper credit in the UMR</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561311073"/>
              </p:ext>
            </p:extLst>
          </p:nvPr>
        </p:nvGraphicFramePr>
        <p:xfrm>
          <a:off x="5715000" y="1313174"/>
          <a:ext cx="3321050" cy="4298968"/>
        </p:xfrm>
        <a:graphic>
          <a:graphicData uri="http://schemas.openxmlformats.org/presentationml/2006/ole">
            <mc:AlternateContent xmlns:mc="http://schemas.openxmlformats.org/markup-compatibility/2006">
              <mc:Choice xmlns:v="urn:schemas-microsoft-com:vml" Requires="v">
                <p:oleObj spid="_x0000_s6170" name="Acrobat Document" r:id="rId3" imgW="6454440" imgH="8353080" progId="Acrobat.Document.11">
                  <p:embed/>
                </p:oleObj>
              </mc:Choice>
              <mc:Fallback>
                <p:oleObj name="Acrobat Document" r:id="rId3" imgW="6454440" imgH="8353080" progId="Acrobat.Document.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313174"/>
                        <a:ext cx="3321050" cy="429896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72396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smtClean="0">
                <a:latin typeface="+mn-lt"/>
              </a:rPr>
              <a:t>Selected </a:t>
            </a:r>
            <a:r>
              <a:rPr lang="en-US" sz="3600" b="1" i="1" dirty="0" smtClean="0">
                <a:latin typeface="+mn-lt"/>
              </a:rPr>
              <a:t>2012 Urban Mobility Report </a:t>
            </a:r>
            <a:r>
              <a:rPr lang="en-US" sz="3600" b="1" dirty="0" smtClean="0">
                <a:latin typeface="+mn-lt"/>
              </a:rPr>
              <a:t>Coverage</a:t>
            </a:r>
            <a:endParaRPr lang="en-US" sz="3600" b="1" dirty="0">
              <a:latin typeface="+mn-lt"/>
            </a:endParaRPr>
          </a:p>
        </p:txBody>
      </p:sp>
      <p:sp>
        <p:nvSpPr>
          <p:cNvPr id="3" name="Content Placeholder 2"/>
          <p:cNvSpPr>
            <a:spLocks noGrp="1"/>
          </p:cNvSpPr>
          <p:nvPr>
            <p:ph idx="1"/>
          </p:nvPr>
        </p:nvSpPr>
        <p:spPr>
          <a:xfrm>
            <a:off x="457200" y="1447800"/>
            <a:ext cx="8229600" cy="4525963"/>
          </a:xfrm>
        </p:spPr>
        <p:txBody>
          <a:bodyPr>
            <a:normAutofit fontScale="62500" lnSpcReduction="20000"/>
          </a:bodyPr>
          <a:lstStyle/>
          <a:p>
            <a:pPr marL="0" indent="0">
              <a:buNone/>
            </a:pPr>
            <a:r>
              <a:rPr lang="en-US" dirty="0"/>
              <a:t> </a:t>
            </a:r>
            <a:r>
              <a:rPr lang="en-US" dirty="0" smtClean="0"/>
              <a:t>   Top News Coverage			Freight/Trucking</a:t>
            </a:r>
          </a:p>
          <a:p>
            <a:pPr lvl="1"/>
            <a:r>
              <a:rPr lang="en-US" dirty="0" smtClean="0"/>
              <a:t>NBC Nightly News			‒ Sirius XM Road Dog Trucking </a:t>
            </a:r>
          </a:p>
          <a:p>
            <a:pPr lvl="1"/>
            <a:r>
              <a:rPr lang="en-US" dirty="0" smtClean="0"/>
              <a:t>ABC Nightly News			‒ International Freight Weekly (</a:t>
            </a:r>
            <a:r>
              <a:rPr lang="en-US" dirty="0" err="1" smtClean="0"/>
              <a:t>ifw</a:t>
            </a:r>
            <a:r>
              <a:rPr lang="en-US" dirty="0" smtClean="0"/>
              <a:t>)</a:t>
            </a:r>
          </a:p>
          <a:p>
            <a:pPr lvl="1"/>
            <a:r>
              <a:rPr lang="en-US" dirty="0" smtClean="0"/>
              <a:t>CBS </a:t>
            </a:r>
            <a:r>
              <a:rPr lang="en-US" dirty="0" err="1" smtClean="0"/>
              <a:t>Newspath</a:t>
            </a:r>
            <a:r>
              <a:rPr lang="en-US" dirty="0" smtClean="0"/>
              <a:t> and CBS Radio		‒ Better Roads On-line </a:t>
            </a:r>
          </a:p>
          <a:p>
            <a:pPr lvl="1"/>
            <a:r>
              <a:rPr lang="en-US" dirty="0" smtClean="0"/>
              <a:t>Washington Post			‒ Public Works On-line </a:t>
            </a:r>
          </a:p>
          <a:p>
            <a:pPr lvl="1"/>
            <a:r>
              <a:rPr lang="en-US" dirty="0" smtClean="0"/>
              <a:t>USA Today				‒ World Highways On-line </a:t>
            </a:r>
          </a:p>
          <a:p>
            <a:pPr lvl="1"/>
            <a:r>
              <a:rPr lang="en-US" dirty="0" smtClean="0"/>
              <a:t>Los Angeles Times			‒ </a:t>
            </a:r>
            <a:r>
              <a:rPr lang="en-US" dirty="0" err="1" smtClean="0"/>
              <a:t>Truckinginfo</a:t>
            </a:r>
            <a:r>
              <a:rPr lang="en-US" dirty="0" smtClean="0"/>
              <a:t> 	</a:t>
            </a:r>
          </a:p>
          <a:p>
            <a:pPr lvl="1"/>
            <a:r>
              <a:rPr lang="en-US" dirty="0" smtClean="0"/>
              <a:t>Chicago Tribune			‒ thetrucker.com  </a:t>
            </a:r>
          </a:p>
          <a:p>
            <a:pPr lvl="1"/>
            <a:r>
              <a:rPr lang="en-US" dirty="0" smtClean="0"/>
              <a:t>Atlanta Journal-Constitution</a:t>
            </a:r>
          </a:p>
          <a:p>
            <a:pPr lvl="1"/>
            <a:r>
              <a:rPr lang="en-US" dirty="0" smtClean="0"/>
              <a:t>National Public Radio</a:t>
            </a:r>
          </a:p>
          <a:p>
            <a:pPr lvl="1"/>
            <a:r>
              <a:rPr lang="en-US" dirty="0" smtClean="0"/>
              <a:t>Yahoo News!</a:t>
            </a:r>
          </a:p>
          <a:p>
            <a:pPr lvl="1"/>
            <a:r>
              <a:rPr lang="en-US" dirty="0" smtClean="0"/>
              <a:t>Bloomberg</a:t>
            </a:r>
          </a:p>
          <a:p>
            <a:pPr lvl="1"/>
            <a:r>
              <a:rPr lang="en-US" dirty="0" smtClean="0"/>
              <a:t>weather.com</a:t>
            </a:r>
          </a:p>
          <a:p>
            <a:pPr lvl="1"/>
            <a:r>
              <a:rPr lang="en-US" dirty="0" smtClean="0"/>
              <a:t>AP, Reuters, and UPI wires</a:t>
            </a:r>
          </a:p>
          <a:p>
            <a:endParaRPr lang="en-US" dirty="0"/>
          </a:p>
        </p:txBody>
      </p:sp>
      <p:sp>
        <p:nvSpPr>
          <p:cNvPr id="4" name="TextBox 3"/>
          <p:cNvSpPr txBox="1"/>
          <p:nvPr/>
        </p:nvSpPr>
        <p:spPr>
          <a:xfrm>
            <a:off x="4343400" y="4158733"/>
            <a:ext cx="4648200" cy="1754326"/>
          </a:xfrm>
          <a:prstGeom prst="rect">
            <a:avLst/>
          </a:prstGeom>
          <a:noFill/>
        </p:spPr>
        <p:txBody>
          <a:bodyPr wrap="square" rtlCol="0">
            <a:spAutoFit/>
          </a:bodyPr>
          <a:lstStyle/>
          <a:p>
            <a:r>
              <a:rPr lang="en-US" i="1" dirty="0" smtClean="0"/>
              <a:t>INRIX benefits from the media coverage </a:t>
            </a:r>
          </a:p>
          <a:p>
            <a:endParaRPr lang="en-US" i="1" dirty="0" smtClean="0"/>
          </a:p>
          <a:p>
            <a:r>
              <a:rPr lang="en-US" i="1" dirty="0" smtClean="0"/>
              <a:t>Over 1,600 outlets through the first week after the release.  </a:t>
            </a:r>
          </a:p>
          <a:p>
            <a:endParaRPr lang="en-US" i="1" dirty="0" smtClean="0"/>
          </a:p>
          <a:p>
            <a:endParaRPr lang="en-US" i="1" dirty="0"/>
          </a:p>
        </p:txBody>
      </p:sp>
    </p:spTree>
    <p:extLst>
      <p:ext uri="{BB962C8B-B14F-4D97-AF65-F5344CB8AC3E}">
        <p14:creationId xmlns:p14="http://schemas.microsoft.com/office/powerpoint/2010/main" val="2447559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1060</TotalTime>
  <Words>666</Words>
  <Application>Microsoft Office PowerPoint</Application>
  <PresentationFormat>On-screen Show (4:3)</PresentationFormat>
  <Paragraphs>146</Paragraphs>
  <Slides>17</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Acrobat Document</vt:lpstr>
      <vt:lpstr>PowerPoint Presentation</vt:lpstr>
      <vt:lpstr>Presentation Overview</vt:lpstr>
      <vt:lpstr>Urban Mobility Report Background</vt:lpstr>
      <vt:lpstr>What Has Changed in Recent Years?</vt:lpstr>
      <vt:lpstr>The Collaboration</vt:lpstr>
      <vt:lpstr>Collaboration Roles</vt:lpstr>
      <vt:lpstr>Why Collaborate? </vt:lpstr>
      <vt:lpstr>Who Gets What? </vt:lpstr>
      <vt:lpstr>Selected 2012 Urban Mobility Report Coverage</vt:lpstr>
      <vt:lpstr>What Makes the  Collaboration Successful? </vt:lpstr>
      <vt:lpstr>What Has Been Accomplished  as a Result of the Collaboration? </vt:lpstr>
      <vt:lpstr>Urban Mobility Report Measures that INRIX Data Help to Power….</vt:lpstr>
      <vt:lpstr>Urban Mobility Report Measures that INRIX Data Help to Power (cont)…..</vt:lpstr>
      <vt:lpstr>Freight Congestion A Key Element of the 21st Century Economy </vt:lpstr>
      <vt:lpstr>Where is the Truck Delay?</vt:lpstr>
      <vt:lpstr>Recommendations for Successful Collaboration</vt:lpstr>
      <vt:lpstr>Websites</vt:lpstr>
    </vt:vector>
  </TitlesOfParts>
  <Company>tti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Eisele, Bill</dc:creator>
  <cp:lastModifiedBy>Dahlburg, Ted</cp:lastModifiedBy>
  <cp:revision>28</cp:revision>
  <cp:lastPrinted>2013-09-24T14:06:18Z</cp:lastPrinted>
  <dcterms:created xsi:type="dcterms:W3CDTF">2013-09-02T22:35:36Z</dcterms:created>
  <dcterms:modified xsi:type="dcterms:W3CDTF">2013-10-30T15:07:27Z</dcterms:modified>
</cp:coreProperties>
</file>