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2" r:id="rId4"/>
    <p:sldId id="267" r:id="rId5"/>
    <p:sldId id="268" r:id="rId6"/>
    <p:sldId id="269" r:id="rId7"/>
    <p:sldId id="270" r:id="rId8"/>
    <p:sldId id="280" r:id="rId9"/>
    <p:sldId id="277" r:id="rId10"/>
    <p:sldId id="278" r:id="rId11"/>
    <p:sldId id="279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DD8B8-6761-4A81-B403-877AE6F9F5C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32A11C-E02F-4141-AF30-BE7F6C6FB25E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Ability to Access Key Markets or Customers</a:t>
          </a:r>
          <a:endParaRPr lang="en-US" dirty="0"/>
        </a:p>
      </dgm:t>
    </dgm:pt>
    <dgm:pt modelId="{3F1EA8A5-C480-4F92-A920-86AE22E76F76}" type="parTrans" cxnId="{156C3610-8CFA-4FF5-BD57-E50AFDFFB5A2}">
      <dgm:prSet/>
      <dgm:spPr/>
      <dgm:t>
        <a:bodyPr/>
        <a:lstStyle/>
        <a:p>
          <a:endParaRPr lang="en-US"/>
        </a:p>
      </dgm:t>
    </dgm:pt>
    <dgm:pt modelId="{CEEC5EA4-3F57-4A2A-8C66-6B0E1CE50C42}" type="sibTrans" cxnId="{156C3610-8CFA-4FF5-BD57-E50AFDFFB5A2}">
      <dgm:prSet/>
      <dgm:spPr/>
      <dgm:t>
        <a:bodyPr/>
        <a:lstStyle/>
        <a:p>
          <a:endParaRPr lang="en-US"/>
        </a:p>
      </dgm:t>
    </dgm:pt>
    <dgm:pt modelId="{4EBE47D4-4121-4CCD-A912-3AF1C9021F99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Interaction with Transportation Network</a:t>
          </a:r>
          <a:endParaRPr lang="en-US" dirty="0"/>
        </a:p>
      </dgm:t>
    </dgm:pt>
    <dgm:pt modelId="{D098073E-C122-401D-B7DF-AF14BC273059}" type="parTrans" cxnId="{E67FF324-70E4-4DD6-8E4F-8F47170DF10D}">
      <dgm:prSet/>
      <dgm:spPr/>
      <dgm:t>
        <a:bodyPr/>
        <a:lstStyle/>
        <a:p>
          <a:endParaRPr lang="en-US"/>
        </a:p>
      </dgm:t>
    </dgm:pt>
    <dgm:pt modelId="{0248DAA8-0970-44EA-9883-CFF60A3005FA}" type="sibTrans" cxnId="{E67FF324-70E4-4DD6-8E4F-8F47170DF10D}">
      <dgm:prSet/>
      <dgm:spPr/>
      <dgm:t>
        <a:bodyPr/>
        <a:lstStyle/>
        <a:p>
          <a:endParaRPr lang="en-US"/>
        </a:p>
      </dgm:t>
    </dgm:pt>
    <dgm:pt modelId="{E9181CC7-2041-43DF-8AA1-A4A218896938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Labor and Workforce</a:t>
          </a:r>
          <a:endParaRPr lang="en-US" dirty="0">
            <a:solidFill>
              <a:schemeClr val="bg1"/>
            </a:solidFill>
          </a:endParaRPr>
        </a:p>
      </dgm:t>
    </dgm:pt>
    <dgm:pt modelId="{0742AC8C-98CF-4F15-9485-10B1B74DA520}" type="parTrans" cxnId="{0EED1422-374C-4B8E-ABF0-AC01F4D14CD0}">
      <dgm:prSet/>
      <dgm:spPr/>
      <dgm:t>
        <a:bodyPr/>
        <a:lstStyle/>
        <a:p>
          <a:endParaRPr lang="en-US"/>
        </a:p>
      </dgm:t>
    </dgm:pt>
    <dgm:pt modelId="{0C4F9AB3-6DB3-4D71-BDC8-068406F4FEAB}" type="sibTrans" cxnId="{0EED1422-374C-4B8E-ABF0-AC01F4D14CD0}">
      <dgm:prSet/>
      <dgm:spPr/>
      <dgm:t>
        <a:bodyPr/>
        <a:lstStyle/>
        <a:p>
          <a:endParaRPr lang="en-US"/>
        </a:p>
      </dgm:t>
    </dgm:pt>
    <dgm:pt modelId="{A6C2948B-679C-459E-B14E-DCCBE99E031D}">
      <dgm:prSet/>
      <dgm:spPr>
        <a:solidFill>
          <a:srgbClr val="0070C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</a:rPr>
            <a:t>Total Cost Environment</a:t>
          </a:r>
          <a:endParaRPr lang="en-US" dirty="0">
            <a:solidFill>
              <a:schemeClr val="bg1"/>
            </a:solidFill>
          </a:endParaRPr>
        </a:p>
      </dgm:t>
    </dgm:pt>
    <dgm:pt modelId="{31FEB636-7A05-4504-9C62-FB53A870DF38}" type="parTrans" cxnId="{8A479B7D-6785-4E9C-99A6-BED490DCC73A}">
      <dgm:prSet/>
      <dgm:spPr/>
      <dgm:t>
        <a:bodyPr/>
        <a:lstStyle/>
        <a:p>
          <a:endParaRPr lang="en-US"/>
        </a:p>
      </dgm:t>
    </dgm:pt>
    <dgm:pt modelId="{1E8FFA0D-8099-439C-94B2-DE8BAB8AF4BA}" type="sibTrans" cxnId="{8A479B7D-6785-4E9C-99A6-BED490DCC73A}">
      <dgm:prSet/>
      <dgm:spPr/>
      <dgm:t>
        <a:bodyPr/>
        <a:lstStyle/>
        <a:p>
          <a:endParaRPr lang="en-US"/>
        </a:p>
      </dgm:t>
    </dgm:pt>
    <dgm:pt modelId="{31716196-2CE5-43A4-A251-66B73E3F98E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Availability and Cost of Suitable Facilities</a:t>
          </a:r>
          <a:endParaRPr lang="en-US" dirty="0">
            <a:solidFill>
              <a:schemeClr val="tx1"/>
            </a:solidFill>
          </a:endParaRPr>
        </a:p>
      </dgm:t>
    </dgm:pt>
    <dgm:pt modelId="{C9F5B488-38D0-4D57-A1E3-816266B7A5D3}" type="parTrans" cxnId="{3C15ECC9-44C6-4185-A8F6-CE3EB3717C39}">
      <dgm:prSet/>
      <dgm:spPr/>
      <dgm:t>
        <a:bodyPr/>
        <a:lstStyle/>
        <a:p>
          <a:endParaRPr lang="en-US"/>
        </a:p>
      </dgm:t>
    </dgm:pt>
    <dgm:pt modelId="{0FAC1E6D-F15B-4AFD-AFF2-AA5BAE1B4A5A}" type="sibTrans" cxnId="{3C15ECC9-44C6-4185-A8F6-CE3EB3717C39}">
      <dgm:prSet/>
      <dgm:spPr/>
      <dgm:t>
        <a:bodyPr/>
        <a:lstStyle/>
        <a:p>
          <a:endParaRPr lang="en-US"/>
        </a:p>
      </dgm:t>
    </dgm:pt>
    <dgm:pt modelId="{B5CD7293-8028-4B81-8990-BD04C410BC5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Utilities</a:t>
          </a:r>
          <a:endParaRPr lang="en-US" dirty="0">
            <a:solidFill>
              <a:schemeClr val="tx1"/>
            </a:solidFill>
          </a:endParaRPr>
        </a:p>
      </dgm:t>
    </dgm:pt>
    <dgm:pt modelId="{7442A40D-E5A8-46BE-9407-0D635E1B23C7}" type="parTrans" cxnId="{361A0B52-0B96-49DC-8F00-BD2C295F62B9}">
      <dgm:prSet/>
      <dgm:spPr/>
      <dgm:t>
        <a:bodyPr/>
        <a:lstStyle/>
        <a:p>
          <a:endParaRPr lang="en-US"/>
        </a:p>
      </dgm:t>
    </dgm:pt>
    <dgm:pt modelId="{FDE3FCEB-7391-42D5-8CF6-9377EE31EE21}" type="sibTrans" cxnId="{361A0B52-0B96-49DC-8F00-BD2C295F62B9}">
      <dgm:prSet/>
      <dgm:spPr/>
      <dgm:t>
        <a:bodyPr/>
        <a:lstStyle/>
        <a:p>
          <a:endParaRPr lang="en-US"/>
        </a:p>
      </dgm:t>
    </dgm:pt>
    <dgm:pt modelId="{1CAC614E-F69C-4F1A-AA12-90186CC7AA1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Permitting and Regulation</a:t>
          </a:r>
          <a:endParaRPr lang="en-US" dirty="0">
            <a:solidFill>
              <a:schemeClr val="tx1"/>
            </a:solidFill>
          </a:endParaRPr>
        </a:p>
      </dgm:t>
    </dgm:pt>
    <dgm:pt modelId="{BD4FD451-5124-4354-A63D-D4B561FB4F01}" type="parTrans" cxnId="{A4C4F3F6-A181-47C5-9B5B-17043BFDBD93}">
      <dgm:prSet/>
      <dgm:spPr/>
      <dgm:t>
        <a:bodyPr/>
        <a:lstStyle/>
        <a:p>
          <a:endParaRPr lang="en-US"/>
        </a:p>
      </dgm:t>
    </dgm:pt>
    <dgm:pt modelId="{3C7F301B-4212-4671-A3A1-98F0241A18C9}" type="sibTrans" cxnId="{A4C4F3F6-A181-47C5-9B5B-17043BFDBD93}">
      <dgm:prSet/>
      <dgm:spPr/>
      <dgm:t>
        <a:bodyPr/>
        <a:lstStyle/>
        <a:p>
          <a:endParaRPr lang="en-US"/>
        </a:p>
      </dgm:t>
    </dgm:pt>
    <dgm:pt modelId="{D026A2CB-75CF-4292-8F76-EEBDB353251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Tax Environment</a:t>
          </a:r>
          <a:endParaRPr lang="en-US" dirty="0">
            <a:solidFill>
              <a:schemeClr val="tx1"/>
            </a:solidFill>
          </a:endParaRPr>
        </a:p>
      </dgm:t>
    </dgm:pt>
    <dgm:pt modelId="{00881BF7-8892-41A3-84AA-E82EF6AA5222}" type="parTrans" cxnId="{82EE4E1F-4909-402E-B97F-065C609861AF}">
      <dgm:prSet/>
      <dgm:spPr/>
      <dgm:t>
        <a:bodyPr/>
        <a:lstStyle/>
        <a:p>
          <a:endParaRPr lang="en-US"/>
        </a:p>
      </dgm:t>
    </dgm:pt>
    <dgm:pt modelId="{861AC43E-B66A-4EC9-A706-2C2AD52825BD}" type="sibTrans" cxnId="{82EE4E1F-4909-402E-B97F-065C609861AF}">
      <dgm:prSet/>
      <dgm:spPr/>
      <dgm:t>
        <a:bodyPr/>
        <a:lstStyle/>
        <a:p>
          <a:endParaRPr lang="en-US"/>
        </a:p>
      </dgm:t>
    </dgm:pt>
    <dgm:pt modelId="{CAB1760A-97B1-46F1-BA32-718C652AB1C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Public Sector Assistance and Incentives</a:t>
          </a:r>
          <a:endParaRPr lang="en-US" dirty="0">
            <a:solidFill>
              <a:schemeClr val="tx1"/>
            </a:solidFill>
          </a:endParaRPr>
        </a:p>
      </dgm:t>
    </dgm:pt>
    <dgm:pt modelId="{BBCEAC6C-B897-44DE-859D-DCF0C83414D6}" type="parTrans" cxnId="{5C4B976E-7757-4E50-B9AF-EE270379DBBE}">
      <dgm:prSet/>
      <dgm:spPr/>
      <dgm:t>
        <a:bodyPr/>
        <a:lstStyle/>
        <a:p>
          <a:endParaRPr lang="en-US"/>
        </a:p>
      </dgm:t>
    </dgm:pt>
    <dgm:pt modelId="{C2B2AD77-6BD8-480D-A534-5BA111B56E2F}" type="sibTrans" cxnId="{5C4B976E-7757-4E50-B9AF-EE270379DBBE}">
      <dgm:prSet/>
      <dgm:spPr/>
      <dgm:t>
        <a:bodyPr/>
        <a:lstStyle/>
        <a:p>
          <a:endParaRPr lang="en-US"/>
        </a:p>
      </dgm:t>
    </dgm:pt>
    <dgm:pt modelId="{564E0181-BBB1-4602-9B75-952DBC216F8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Climate and Natural Hazards</a:t>
          </a:r>
          <a:endParaRPr lang="en-US" dirty="0">
            <a:solidFill>
              <a:schemeClr val="tx1"/>
            </a:solidFill>
          </a:endParaRPr>
        </a:p>
      </dgm:t>
    </dgm:pt>
    <dgm:pt modelId="{82664F95-1795-43F4-8672-93397CEC74EF}" type="parTrans" cxnId="{27734E1E-F560-4037-ABB8-97488812B20F}">
      <dgm:prSet/>
      <dgm:spPr/>
      <dgm:t>
        <a:bodyPr/>
        <a:lstStyle/>
        <a:p>
          <a:endParaRPr lang="en-US"/>
        </a:p>
      </dgm:t>
    </dgm:pt>
    <dgm:pt modelId="{E42A5C7B-AB5B-422F-8C82-59904AB19622}" type="sibTrans" cxnId="{27734E1E-F560-4037-ABB8-97488812B20F}">
      <dgm:prSet/>
      <dgm:spPr/>
      <dgm:t>
        <a:bodyPr/>
        <a:lstStyle/>
        <a:p>
          <a:endParaRPr lang="en-US"/>
        </a:p>
      </dgm:t>
    </dgm:pt>
    <dgm:pt modelId="{7641A122-66EA-47DD-B7E1-5D30FA767ABB}" type="pres">
      <dgm:prSet presAssocID="{1C3DD8B8-6761-4A81-B403-877AE6F9F5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AEDAD-CB71-46D9-86EA-78D4D211E562}" type="pres">
      <dgm:prSet presAssocID="{B932A11C-E02F-4141-AF30-BE7F6C6FB25E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F9959-D9CC-4627-B3D6-A7A9F871E551}" type="pres">
      <dgm:prSet presAssocID="{CEEC5EA4-3F57-4A2A-8C66-6B0E1CE50C42}" presName="spacer" presStyleCnt="0"/>
      <dgm:spPr/>
    </dgm:pt>
    <dgm:pt modelId="{D1A96070-3DA6-4134-A458-79BF483E3A59}" type="pres">
      <dgm:prSet presAssocID="{4EBE47D4-4121-4CCD-A912-3AF1C9021F99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3A75C-D0E7-4001-BD53-45A75D6BD1B3}" type="pres">
      <dgm:prSet presAssocID="{0248DAA8-0970-44EA-9883-CFF60A3005FA}" presName="spacer" presStyleCnt="0"/>
      <dgm:spPr/>
    </dgm:pt>
    <dgm:pt modelId="{97CC6DA7-038F-4813-A912-47307096611F}" type="pres">
      <dgm:prSet presAssocID="{E9181CC7-2041-43DF-8AA1-A4A218896938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F0745-C935-4C66-B2DB-30B3EFD6DB56}" type="pres">
      <dgm:prSet presAssocID="{0C4F9AB3-6DB3-4D71-BDC8-068406F4FEAB}" presName="spacer" presStyleCnt="0"/>
      <dgm:spPr/>
    </dgm:pt>
    <dgm:pt modelId="{39EB09C1-C7F0-4C28-9771-93876F16B73B}" type="pres">
      <dgm:prSet presAssocID="{A6C2948B-679C-459E-B14E-DCCBE99E031D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8C02D-1B0B-4ECE-A25D-D19AB30C5F24}" type="pres">
      <dgm:prSet presAssocID="{1E8FFA0D-8099-439C-94B2-DE8BAB8AF4BA}" presName="spacer" presStyleCnt="0"/>
      <dgm:spPr/>
    </dgm:pt>
    <dgm:pt modelId="{1DF30173-DF63-4C09-9CBA-95226198DD4F}" type="pres">
      <dgm:prSet presAssocID="{31716196-2CE5-43A4-A251-66B73E3F98E7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21A08-D58F-4194-AAB2-C2CC0BF70260}" type="pres">
      <dgm:prSet presAssocID="{0FAC1E6D-F15B-4AFD-AFF2-AA5BAE1B4A5A}" presName="spacer" presStyleCnt="0"/>
      <dgm:spPr/>
    </dgm:pt>
    <dgm:pt modelId="{0D8668BB-5609-4908-8873-83079DCE1211}" type="pres">
      <dgm:prSet presAssocID="{B5CD7293-8028-4B81-8990-BD04C410BC54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C88F7-C7AD-4788-B23A-50670BEAC5D2}" type="pres">
      <dgm:prSet presAssocID="{FDE3FCEB-7391-42D5-8CF6-9377EE31EE21}" presName="spacer" presStyleCnt="0"/>
      <dgm:spPr/>
    </dgm:pt>
    <dgm:pt modelId="{1357D618-621D-4E96-BD70-80E1B8A1E124}" type="pres">
      <dgm:prSet presAssocID="{1CAC614E-F69C-4F1A-AA12-90186CC7AA19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ADE51-E830-47D3-BC60-DDD6F09A48B0}" type="pres">
      <dgm:prSet presAssocID="{3C7F301B-4212-4671-A3A1-98F0241A18C9}" presName="spacer" presStyleCnt="0"/>
      <dgm:spPr/>
    </dgm:pt>
    <dgm:pt modelId="{05A57054-B334-44FF-8840-7341AF1F79BF}" type="pres">
      <dgm:prSet presAssocID="{D026A2CB-75CF-4292-8F76-EEBDB3532512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7614C-5362-4DC9-AAD9-5FA417D18D37}" type="pres">
      <dgm:prSet presAssocID="{861AC43E-B66A-4EC9-A706-2C2AD52825BD}" presName="spacer" presStyleCnt="0"/>
      <dgm:spPr/>
    </dgm:pt>
    <dgm:pt modelId="{C95F37C2-07ED-47A9-8D1E-460DB815B2AA}" type="pres">
      <dgm:prSet presAssocID="{CAB1760A-97B1-46F1-BA32-718C652AB1C9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DF471-0ECA-4F3E-AD35-EF67B8F9B4A5}" type="pres">
      <dgm:prSet presAssocID="{C2B2AD77-6BD8-480D-A534-5BA111B56E2F}" presName="spacer" presStyleCnt="0"/>
      <dgm:spPr/>
    </dgm:pt>
    <dgm:pt modelId="{4484F195-6294-4F9B-94A1-89D063270EEA}" type="pres">
      <dgm:prSet presAssocID="{564E0181-BBB1-4602-9B75-952DBC216F80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511F1F-279C-4925-A30E-37C94B21F1BF}" type="presOf" srcId="{CAB1760A-97B1-46F1-BA32-718C652AB1C9}" destId="{C95F37C2-07ED-47A9-8D1E-460DB815B2AA}" srcOrd="0" destOrd="0" presId="urn:microsoft.com/office/officeart/2005/8/layout/vList2"/>
    <dgm:cxn modelId="{156C3610-8CFA-4FF5-BD57-E50AFDFFB5A2}" srcId="{1C3DD8B8-6761-4A81-B403-877AE6F9F5C0}" destId="{B932A11C-E02F-4141-AF30-BE7F6C6FB25E}" srcOrd="0" destOrd="0" parTransId="{3F1EA8A5-C480-4F92-A920-86AE22E76F76}" sibTransId="{CEEC5EA4-3F57-4A2A-8C66-6B0E1CE50C42}"/>
    <dgm:cxn modelId="{82EE4E1F-4909-402E-B97F-065C609861AF}" srcId="{1C3DD8B8-6761-4A81-B403-877AE6F9F5C0}" destId="{D026A2CB-75CF-4292-8F76-EEBDB3532512}" srcOrd="7" destOrd="0" parTransId="{00881BF7-8892-41A3-84AA-E82EF6AA5222}" sibTransId="{861AC43E-B66A-4EC9-A706-2C2AD52825BD}"/>
    <dgm:cxn modelId="{C4651C3D-0381-4812-B2C6-447975B87D20}" type="presOf" srcId="{B932A11C-E02F-4141-AF30-BE7F6C6FB25E}" destId="{3BAAEDAD-CB71-46D9-86EA-78D4D211E562}" srcOrd="0" destOrd="0" presId="urn:microsoft.com/office/officeart/2005/8/layout/vList2"/>
    <dgm:cxn modelId="{A4C4F3F6-A181-47C5-9B5B-17043BFDBD93}" srcId="{1C3DD8B8-6761-4A81-B403-877AE6F9F5C0}" destId="{1CAC614E-F69C-4F1A-AA12-90186CC7AA19}" srcOrd="6" destOrd="0" parTransId="{BD4FD451-5124-4354-A63D-D4B561FB4F01}" sibTransId="{3C7F301B-4212-4671-A3A1-98F0241A18C9}"/>
    <dgm:cxn modelId="{C844AE0B-1383-4984-847E-D547218C3D1F}" type="presOf" srcId="{A6C2948B-679C-459E-B14E-DCCBE99E031D}" destId="{39EB09C1-C7F0-4C28-9771-93876F16B73B}" srcOrd="0" destOrd="0" presId="urn:microsoft.com/office/officeart/2005/8/layout/vList2"/>
    <dgm:cxn modelId="{0EED1422-374C-4B8E-ABF0-AC01F4D14CD0}" srcId="{1C3DD8B8-6761-4A81-B403-877AE6F9F5C0}" destId="{E9181CC7-2041-43DF-8AA1-A4A218896938}" srcOrd="2" destOrd="0" parTransId="{0742AC8C-98CF-4F15-9485-10B1B74DA520}" sibTransId="{0C4F9AB3-6DB3-4D71-BDC8-068406F4FEAB}"/>
    <dgm:cxn modelId="{BF8D1C04-77A9-4A3A-A276-EAC3E3CB2716}" type="presOf" srcId="{1C3DD8B8-6761-4A81-B403-877AE6F9F5C0}" destId="{7641A122-66EA-47DD-B7E1-5D30FA767ABB}" srcOrd="0" destOrd="0" presId="urn:microsoft.com/office/officeart/2005/8/layout/vList2"/>
    <dgm:cxn modelId="{5C4B976E-7757-4E50-B9AF-EE270379DBBE}" srcId="{1C3DD8B8-6761-4A81-B403-877AE6F9F5C0}" destId="{CAB1760A-97B1-46F1-BA32-718C652AB1C9}" srcOrd="8" destOrd="0" parTransId="{BBCEAC6C-B897-44DE-859D-DCF0C83414D6}" sibTransId="{C2B2AD77-6BD8-480D-A534-5BA111B56E2F}"/>
    <dgm:cxn modelId="{C13C38BB-47B4-4F57-A311-4101B3DA52B4}" type="presOf" srcId="{564E0181-BBB1-4602-9B75-952DBC216F80}" destId="{4484F195-6294-4F9B-94A1-89D063270EEA}" srcOrd="0" destOrd="0" presId="urn:microsoft.com/office/officeart/2005/8/layout/vList2"/>
    <dgm:cxn modelId="{3C15ECC9-44C6-4185-A8F6-CE3EB3717C39}" srcId="{1C3DD8B8-6761-4A81-B403-877AE6F9F5C0}" destId="{31716196-2CE5-43A4-A251-66B73E3F98E7}" srcOrd="4" destOrd="0" parTransId="{C9F5B488-38D0-4D57-A1E3-816266B7A5D3}" sibTransId="{0FAC1E6D-F15B-4AFD-AFF2-AA5BAE1B4A5A}"/>
    <dgm:cxn modelId="{27734E1E-F560-4037-ABB8-97488812B20F}" srcId="{1C3DD8B8-6761-4A81-B403-877AE6F9F5C0}" destId="{564E0181-BBB1-4602-9B75-952DBC216F80}" srcOrd="9" destOrd="0" parTransId="{82664F95-1795-43F4-8672-93397CEC74EF}" sibTransId="{E42A5C7B-AB5B-422F-8C82-59904AB19622}"/>
    <dgm:cxn modelId="{E67FF324-70E4-4DD6-8E4F-8F47170DF10D}" srcId="{1C3DD8B8-6761-4A81-B403-877AE6F9F5C0}" destId="{4EBE47D4-4121-4CCD-A912-3AF1C9021F99}" srcOrd="1" destOrd="0" parTransId="{D098073E-C122-401D-B7DF-AF14BC273059}" sibTransId="{0248DAA8-0970-44EA-9883-CFF60A3005FA}"/>
    <dgm:cxn modelId="{8A479B7D-6785-4E9C-99A6-BED490DCC73A}" srcId="{1C3DD8B8-6761-4A81-B403-877AE6F9F5C0}" destId="{A6C2948B-679C-459E-B14E-DCCBE99E031D}" srcOrd="3" destOrd="0" parTransId="{31FEB636-7A05-4504-9C62-FB53A870DF38}" sibTransId="{1E8FFA0D-8099-439C-94B2-DE8BAB8AF4BA}"/>
    <dgm:cxn modelId="{EAA5EE28-D8FC-4039-91C0-781C9C9E0921}" type="presOf" srcId="{1CAC614E-F69C-4F1A-AA12-90186CC7AA19}" destId="{1357D618-621D-4E96-BD70-80E1B8A1E124}" srcOrd="0" destOrd="0" presId="urn:microsoft.com/office/officeart/2005/8/layout/vList2"/>
    <dgm:cxn modelId="{EED1BEBF-9303-4664-8771-F19E294E804E}" type="presOf" srcId="{31716196-2CE5-43A4-A251-66B73E3F98E7}" destId="{1DF30173-DF63-4C09-9CBA-95226198DD4F}" srcOrd="0" destOrd="0" presId="urn:microsoft.com/office/officeart/2005/8/layout/vList2"/>
    <dgm:cxn modelId="{361A0B52-0B96-49DC-8F00-BD2C295F62B9}" srcId="{1C3DD8B8-6761-4A81-B403-877AE6F9F5C0}" destId="{B5CD7293-8028-4B81-8990-BD04C410BC54}" srcOrd="5" destOrd="0" parTransId="{7442A40D-E5A8-46BE-9407-0D635E1B23C7}" sibTransId="{FDE3FCEB-7391-42D5-8CF6-9377EE31EE21}"/>
    <dgm:cxn modelId="{05ED82A1-D36F-4A04-B041-18E3B3920D0D}" type="presOf" srcId="{E9181CC7-2041-43DF-8AA1-A4A218896938}" destId="{97CC6DA7-038F-4813-A912-47307096611F}" srcOrd="0" destOrd="0" presId="urn:microsoft.com/office/officeart/2005/8/layout/vList2"/>
    <dgm:cxn modelId="{CF2E002F-C7FB-425F-9FA1-03B5C869FE11}" type="presOf" srcId="{D026A2CB-75CF-4292-8F76-EEBDB3532512}" destId="{05A57054-B334-44FF-8840-7341AF1F79BF}" srcOrd="0" destOrd="0" presId="urn:microsoft.com/office/officeart/2005/8/layout/vList2"/>
    <dgm:cxn modelId="{2D0189C2-F652-4112-B0EB-CD493C099372}" type="presOf" srcId="{B5CD7293-8028-4B81-8990-BD04C410BC54}" destId="{0D8668BB-5609-4908-8873-83079DCE1211}" srcOrd="0" destOrd="0" presId="urn:microsoft.com/office/officeart/2005/8/layout/vList2"/>
    <dgm:cxn modelId="{8FF2F669-A597-4566-AA42-79BEF74492DF}" type="presOf" srcId="{4EBE47D4-4121-4CCD-A912-3AF1C9021F99}" destId="{D1A96070-3DA6-4134-A458-79BF483E3A59}" srcOrd="0" destOrd="0" presId="urn:microsoft.com/office/officeart/2005/8/layout/vList2"/>
    <dgm:cxn modelId="{774CCC51-EBF2-4D2F-A112-0C8100B8350F}" type="presParOf" srcId="{7641A122-66EA-47DD-B7E1-5D30FA767ABB}" destId="{3BAAEDAD-CB71-46D9-86EA-78D4D211E562}" srcOrd="0" destOrd="0" presId="urn:microsoft.com/office/officeart/2005/8/layout/vList2"/>
    <dgm:cxn modelId="{66834618-5B4F-4D1A-A5C6-31A4E20EC226}" type="presParOf" srcId="{7641A122-66EA-47DD-B7E1-5D30FA767ABB}" destId="{D58F9959-D9CC-4627-B3D6-A7A9F871E551}" srcOrd="1" destOrd="0" presId="urn:microsoft.com/office/officeart/2005/8/layout/vList2"/>
    <dgm:cxn modelId="{1153F6A6-69B3-4095-B3F2-6B8EF72227B3}" type="presParOf" srcId="{7641A122-66EA-47DD-B7E1-5D30FA767ABB}" destId="{D1A96070-3DA6-4134-A458-79BF483E3A59}" srcOrd="2" destOrd="0" presId="urn:microsoft.com/office/officeart/2005/8/layout/vList2"/>
    <dgm:cxn modelId="{46CFE515-6F14-432D-BD8D-E2FED3F71BBF}" type="presParOf" srcId="{7641A122-66EA-47DD-B7E1-5D30FA767ABB}" destId="{FC83A75C-D0E7-4001-BD53-45A75D6BD1B3}" srcOrd="3" destOrd="0" presId="urn:microsoft.com/office/officeart/2005/8/layout/vList2"/>
    <dgm:cxn modelId="{315DD523-BF6F-4DFA-8E27-85754B5BC4B0}" type="presParOf" srcId="{7641A122-66EA-47DD-B7E1-5D30FA767ABB}" destId="{97CC6DA7-038F-4813-A912-47307096611F}" srcOrd="4" destOrd="0" presId="urn:microsoft.com/office/officeart/2005/8/layout/vList2"/>
    <dgm:cxn modelId="{C54F6CAB-5995-4B97-B62A-06815608721F}" type="presParOf" srcId="{7641A122-66EA-47DD-B7E1-5D30FA767ABB}" destId="{3BCF0745-C935-4C66-B2DB-30B3EFD6DB56}" srcOrd="5" destOrd="0" presId="urn:microsoft.com/office/officeart/2005/8/layout/vList2"/>
    <dgm:cxn modelId="{B7C56EC3-9763-4C25-AB26-F666EB394C60}" type="presParOf" srcId="{7641A122-66EA-47DD-B7E1-5D30FA767ABB}" destId="{39EB09C1-C7F0-4C28-9771-93876F16B73B}" srcOrd="6" destOrd="0" presId="urn:microsoft.com/office/officeart/2005/8/layout/vList2"/>
    <dgm:cxn modelId="{0ECC23E7-79E4-46FF-8D9C-9A2FD448BFAE}" type="presParOf" srcId="{7641A122-66EA-47DD-B7E1-5D30FA767ABB}" destId="{2A98C02D-1B0B-4ECE-A25D-D19AB30C5F24}" srcOrd="7" destOrd="0" presId="urn:microsoft.com/office/officeart/2005/8/layout/vList2"/>
    <dgm:cxn modelId="{043B49C7-AB9F-47A8-BF02-43BAF891F382}" type="presParOf" srcId="{7641A122-66EA-47DD-B7E1-5D30FA767ABB}" destId="{1DF30173-DF63-4C09-9CBA-95226198DD4F}" srcOrd="8" destOrd="0" presId="urn:microsoft.com/office/officeart/2005/8/layout/vList2"/>
    <dgm:cxn modelId="{91F8D136-21B1-4B91-BDE3-9EA265C6801F}" type="presParOf" srcId="{7641A122-66EA-47DD-B7E1-5D30FA767ABB}" destId="{E9B21A08-D58F-4194-AAB2-C2CC0BF70260}" srcOrd="9" destOrd="0" presId="urn:microsoft.com/office/officeart/2005/8/layout/vList2"/>
    <dgm:cxn modelId="{FBA7373F-803E-4564-A30C-6E78F3B5C86B}" type="presParOf" srcId="{7641A122-66EA-47DD-B7E1-5D30FA767ABB}" destId="{0D8668BB-5609-4908-8873-83079DCE1211}" srcOrd="10" destOrd="0" presId="urn:microsoft.com/office/officeart/2005/8/layout/vList2"/>
    <dgm:cxn modelId="{73D4247C-6AC9-4023-A260-298A90F4AFF1}" type="presParOf" srcId="{7641A122-66EA-47DD-B7E1-5D30FA767ABB}" destId="{F42C88F7-C7AD-4788-B23A-50670BEAC5D2}" srcOrd="11" destOrd="0" presId="urn:microsoft.com/office/officeart/2005/8/layout/vList2"/>
    <dgm:cxn modelId="{B31AE9E0-9505-4DF6-8D30-9268E4B56203}" type="presParOf" srcId="{7641A122-66EA-47DD-B7E1-5D30FA767ABB}" destId="{1357D618-621D-4E96-BD70-80E1B8A1E124}" srcOrd="12" destOrd="0" presId="urn:microsoft.com/office/officeart/2005/8/layout/vList2"/>
    <dgm:cxn modelId="{8351D7DF-EF60-4128-AA35-294563B3A4E8}" type="presParOf" srcId="{7641A122-66EA-47DD-B7E1-5D30FA767ABB}" destId="{C86ADE51-E830-47D3-BC60-DDD6F09A48B0}" srcOrd="13" destOrd="0" presId="urn:microsoft.com/office/officeart/2005/8/layout/vList2"/>
    <dgm:cxn modelId="{68397CA7-D666-4070-AA22-3A9D0209C12C}" type="presParOf" srcId="{7641A122-66EA-47DD-B7E1-5D30FA767ABB}" destId="{05A57054-B334-44FF-8840-7341AF1F79BF}" srcOrd="14" destOrd="0" presId="urn:microsoft.com/office/officeart/2005/8/layout/vList2"/>
    <dgm:cxn modelId="{8AE7BF56-CA8D-4849-940E-AC5EDAF61522}" type="presParOf" srcId="{7641A122-66EA-47DD-B7E1-5D30FA767ABB}" destId="{7977614C-5362-4DC9-AAD9-5FA417D18D37}" srcOrd="15" destOrd="0" presId="urn:microsoft.com/office/officeart/2005/8/layout/vList2"/>
    <dgm:cxn modelId="{63104B61-1844-4DC9-A7AA-7221FFC07118}" type="presParOf" srcId="{7641A122-66EA-47DD-B7E1-5D30FA767ABB}" destId="{C95F37C2-07ED-47A9-8D1E-460DB815B2AA}" srcOrd="16" destOrd="0" presId="urn:microsoft.com/office/officeart/2005/8/layout/vList2"/>
    <dgm:cxn modelId="{AFCF6A8B-E735-4216-97F3-44252156F521}" type="presParOf" srcId="{7641A122-66EA-47DD-B7E1-5D30FA767ABB}" destId="{B51DF471-0ECA-4F3E-AD35-EF67B8F9B4A5}" srcOrd="17" destOrd="0" presId="urn:microsoft.com/office/officeart/2005/8/layout/vList2"/>
    <dgm:cxn modelId="{992AA912-D183-4AEC-A7B4-F71C832C13D4}" type="presParOf" srcId="{7641A122-66EA-47DD-B7E1-5D30FA767ABB}" destId="{4484F195-6294-4F9B-94A1-89D063270EE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AEDAD-CB71-46D9-86EA-78D4D211E562}">
      <dsp:nvSpPr>
        <dsp:cNvPr id="0" name=""/>
        <dsp:cNvSpPr/>
      </dsp:nvSpPr>
      <dsp:spPr>
        <a:xfrm>
          <a:off x="0" y="122669"/>
          <a:ext cx="5867399" cy="43173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Ability to Access Key Markets or Customers</a:t>
          </a:r>
          <a:endParaRPr lang="en-US" sz="1800" kern="1200" dirty="0"/>
        </a:p>
      </dsp:txBody>
      <dsp:txXfrm>
        <a:off x="21075" y="143744"/>
        <a:ext cx="5825249" cy="389580"/>
      </dsp:txXfrm>
    </dsp:sp>
    <dsp:sp modelId="{D1A96070-3DA6-4134-A458-79BF483E3A59}">
      <dsp:nvSpPr>
        <dsp:cNvPr id="0" name=""/>
        <dsp:cNvSpPr/>
      </dsp:nvSpPr>
      <dsp:spPr>
        <a:xfrm>
          <a:off x="0" y="606239"/>
          <a:ext cx="5867399" cy="43173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Interaction with Transportation Network</a:t>
          </a:r>
          <a:endParaRPr lang="en-US" sz="1800" kern="1200" dirty="0"/>
        </a:p>
      </dsp:txBody>
      <dsp:txXfrm>
        <a:off x="21075" y="627314"/>
        <a:ext cx="5825249" cy="389580"/>
      </dsp:txXfrm>
    </dsp:sp>
    <dsp:sp modelId="{97CC6DA7-038F-4813-A912-47307096611F}">
      <dsp:nvSpPr>
        <dsp:cNvPr id="0" name=""/>
        <dsp:cNvSpPr/>
      </dsp:nvSpPr>
      <dsp:spPr>
        <a:xfrm>
          <a:off x="0" y="1089809"/>
          <a:ext cx="5867399" cy="43173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Labor and Workforce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075" y="1110884"/>
        <a:ext cx="5825249" cy="389580"/>
      </dsp:txXfrm>
    </dsp:sp>
    <dsp:sp modelId="{39EB09C1-C7F0-4C28-9771-93876F16B73B}">
      <dsp:nvSpPr>
        <dsp:cNvPr id="0" name=""/>
        <dsp:cNvSpPr/>
      </dsp:nvSpPr>
      <dsp:spPr>
        <a:xfrm>
          <a:off x="0" y="1573379"/>
          <a:ext cx="5867399" cy="43173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Total Cost Environment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075" y="1594454"/>
        <a:ext cx="5825249" cy="389580"/>
      </dsp:txXfrm>
    </dsp:sp>
    <dsp:sp modelId="{1DF30173-DF63-4C09-9CBA-95226198DD4F}">
      <dsp:nvSpPr>
        <dsp:cNvPr id="0" name=""/>
        <dsp:cNvSpPr/>
      </dsp:nvSpPr>
      <dsp:spPr>
        <a:xfrm>
          <a:off x="0" y="2056949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Availability and Cost of Suitable Facilities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2078024"/>
        <a:ext cx="5825249" cy="389580"/>
      </dsp:txXfrm>
    </dsp:sp>
    <dsp:sp modelId="{0D8668BB-5609-4908-8873-83079DCE1211}">
      <dsp:nvSpPr>
        <dsp:cNvPr id="0" name=""/>
        <dsp:cNvSpPr/>
      </dsp:nvSpPr>
      <dsp:spPr>
        <a:xfrm>
          <a:off x="0" y="2540519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Utilities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2561594"/>
        <a:ext cx="5825249" cy="389580"/>
      </dsp:txXfrm>
    </dsp:sp>
    <dsp:sp modelId="{1357D618-621D-4E96-BD70-80E1B8A1E124}">
      <dsp:nvSpPr>
        <dsp:cNvPr id="0" name=""/>
        <dsp:cNvSpPr/>
      </dsp:nvSpPr>
      <dsp:spPr>
        <a:xfrm>
          <a:off x="0" y="3024089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Permitting and Regulation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3045164"/>
        <a:ext cx="5825249" cy="389580"/>
      </dsp:txXfrm>
    </dsp:sp>
    <dsp:sp modelId="{05A57054-B334-44FF-8840-7341AF1F79BF}">
      <dsp:nvSpPr>
        <dsp:cNvPr id="0" name=""/>
        <dsp:cNvSpPr/>
      </dsp:nvSpPr>
      <dsp:spPr>
        <a:xfrm>
          <a:off x="0" y="3507659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Tax Environment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3528734"/>
        <a:ext cx="5825249" cy="389580"/>
      </dsp:txXfrm>
    </dsp:sp>
    <dsp:sp modelId="{C95F37C2-07ED-47A9-8D1E-460DB815B2AA}">
      <dsp:nvSpPr>
        <dsp:cNvPr id="0" name=""/>
        <dsp:cNvSpPr/>
      </dsp:nvSpPr>
      <dsp:spPr>
        <a:xfrm>
          <a:off x="0" y="3991230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Public Sector Assistance and Incentives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4012305"/>
        <a:ext cx="5825249" cy="389580"/>
      </dsp:txXfrm>
    </dsp:sp>
    <dsp:sp modelId="{4484F195-6294-4F9B-94A1-89D063270EEA}">
      <dsp:nvSpPr>
        <dsp:cNvPr id="0" name=""/>
        <dsp:cNvSpPr/>
      </dsp:nvSpPr>
      <dsp:spPr>
        <a:xfrm>
          <a:off x="0" y="4474800"/>
          <a:ext cx="5867399" cy="43173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Climate and Natural Hazards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1075" y="4495875"/>
        <a:ext cx="5825249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4B8E-E2FF-4ED6-8F0E-6E3DD7868B9C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DAFA1-FB90-4C64-B1BA-A0D0057DA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2E65317-0F60-48E9-9D60-CDE874190974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Joe</a:t>
            </a:r>
          </a:p>
          <a:p>
            <a:pPr>
              <a:defRPr/>
            </a:pPr>
            <a:endParaRPr lang="en-US" dirty="0" smtClean="0"/>
          </a:p>
          <a:p>
            <a:pPr marL="442279" indent="-322095">
              <a:spcBef>
                <a:spcPts val="605"/>
              </a:spcBef>
              <a:spcAft>
                <a:spcPts val="605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US" sz="2400" dirty="0" smtClean="0"/>
              <a:t>Locations fit in a network fulfilling a business process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Process is competitive provision of goods for sale and use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Network is a supply chain system utilizing freight services, or a freight operating system serving supply chains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Systems link multiple players across continent and globe</a:t>
            </a:r>
          </a:p>
          <a:p>
            <a:pPr marL="442279" indent="-322095">
              <a:spcBef>
                <a:spcPts val="605"/>
              </a:spcBef>
              <a:spcAft>
                <a:spcPts val="605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/>
            </a:pPr>
            <a:r>
              <a:rPr lang="en-US" sz="2400" dirty="0" smtClean="0"/>
              <a:t>Network optimizes business drivers to serve a market franchise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Embodies time and cost standards to meet demand in a set of places 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Competitive network performance nurtures the franchise</a:t>
            </a:r>
          </a:p>
          <a:p>
            <a:pPr marL="442279" indent="-322095">
              <a:spcBef>
                <a:spcPts val="605"/>
              </a:spcBef>
              <a:spcAft>
                <a:spcPts val="605"/>
              </a:spcAft>
              <a:buClr>
                <a:schemeClr val="accent1"/>
              </a:buClr>
              <a:buSzPct val="80000"/>
              <a:buFont typeface="Wingdings 3" pitchFamily="18" charset="2"/>
              <a:buChar char="Æ"/>
              <a:defRPr/>
            </a:pPr>
            <a:r>
              <a:rPr lang="en-US" sz="2400" dirty="0" smtClean="0"/>
              <a:t>Location process is expression of network strategy</a:t>
            </a:r>
          </a:p>
          <a:p>
            <a:pPr marL="749952" lvl="1" indent="-288443">
              <a:spcBef>
                <a:spcPts val="605"/>
              </a:spcBef>
              <a:spcAft>
                <a:spcPts val="605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/>
            </a:pPr>
            <a:r>
              <a:rPr lang="en-US" sz="2000" dirty="0" smtClean="0"/>
              <a:t>Location criteria and priorities follow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2728DB-FD0E-46D9-8A53-08A73B22B41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Joe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AA5A3B-136E-4147-9946-FD6EB8A5001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Chris (to Dan for factors by facility type)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68D34E-272C-4EF2-95D3-E8D29201B93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Chris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DE8677-8BDC-4156-845A-4CE78EE9477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Chris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F5763F-2938-4313-8101-C480C7B3A35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Chris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90FFA9-5187-499A-93D7-E3022AB5915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rgbClr val="FCEA0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11" descr="CWS Logo 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610225"/>
            <a:ext cx="31242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716232-B4AE-4BA8-8B9A-2301451BB1A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46093B0D-139A-4777-AB27-266A3941A7A2}" type="datetime1">
              <a:rPr lang="en-US"/>
              <a:pPr>
                <a:defRPr/>
              </a:pPr>
              <a:t>6/18/2012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>
              <a:defRPr/>
            </a:pPr>
            <a:fld id="{629F15A7-73A0-4838-8D2B-BAAA9B6843BB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FE7E77-8DC7-48CE-9304-C84B96ADCC3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CEA04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15" descr="CWS New 050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248400"/>
            <a:ext cx="774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5FE6179D-EA31-4A2F-B4C2-8038998BBF15}" type="datetime1">
              <a:rPr lang="en-US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60B4F-2DFC-4574-B2D5-36E75249829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CEA04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10B1B6CD-01F2-44D3-82EC-1C7150D71708}" type="datetime1">
              <a:rPr lang="en-US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47AEEC-A6C0-4C60-9193-29E4432C8A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rgbClr val="FCEA04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CAF-99E1-461D-AF7E-FBBE0CCC6EB9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5F58-719E-4469-8F24-B7D2B47050F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6495-7DB6-4368-B326-61B2AA745FAE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F91CF-85E1-42F8-BF7F-6610B04535D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rgbClr val="FCEA04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9938-A71D-4A70-832A-6DC74FE2E459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852E-1E94-4B98-BC69-CABF2E55FA5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rgbClr val="FCEA04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228600"/>
          </a:xfrm>
          <a:solidFill>
            <a:srgbClr val="FCEA04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AA67-BCB4-4BC0-B815-88537D27C84E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66DF-7149-49E4-A3A8-13AD11E1320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72B1-8227-44F3-9611-FBBEE1D2D015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1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14F3-BABD-4389-84A8-6D0757D37D4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5531-DC83-4994-937B-5135C57E7296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4B9E-B502-40CB-842E-21A8039B489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13EA-9069-4240-8278-AD2E828E70FF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64C6-1E40-40B0-AEA7-45C7BB0750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6312-C25F-487C-8BE1-D67ACCC7CA1C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D3CC-BE74-453A-8928-A656CA5B9F1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B0497-B350-4BAC-8FD0-E7EEF1A92E63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6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5EC1-8CA3-4C73-A962-CD1D8CD772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947E7-3BDA-4F6E-B398-AD9E32C12904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50444-02DD-4109-BCD4-63926870376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4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EC65-5560-48FB-AD4E-B225C2DE8B6F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4" name="Rectangle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1EDE-E25C-4CAC-9596-168FEAA9E37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4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3363-F6FF-458A-B199-32BBE60F79D4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17" name="Rectangle 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47CE-1EF2-4EC2-815C-7DECF7E81CC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2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E3EE5-4DEB-43FE-B36D-BED92448BB37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44155-80C1-4CC6-841E-E0BA8A0C5DF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C3CE-92AF-4241-A816-C01E0588CD36}" type="datetimeFigureOut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09F50-FEA6-4AA8-BE0F-6DE09A5A4B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9144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6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43B9-3FBD-4B53-AC17-383BE4A83DE8}" type="datetime1">
              <a:rPr lang="en-US">
                <a:solidFill>
                  <a:prstClr val="black">
                    <a:tint val="65000"/>
                  </a:prstClr>
                </a:solidFill>
              </a:rPr>
              <a:pPr>
                <a:defRPr/>
              </a:pPr>
              <a:t>6/18/2012</a:t>
            </a:fld>
            <a:endParaRPr lang="en-US" dirty="0">
              <a:solidFill>
                <a:prstClr val="black">
                  <a:tint val="65000"/>
                </a:prst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705B85-0776-4EC9-B94A-BEACCB92EDC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Rectangle 3"/>
          <p:cNvSpPr txBox="1">
            <a:spLocks/>
          </p:cNvSpPr>
          <p:nvPr/>
        </p:nvSpPr>
        <p:spPr>
          <a:xfrm>
            <a:off x="304800" y="381000"/>
            <a:ext cx="8077200" cy="304800"/>
          </a:xfrm>
          <a:prstGeom prst="rect">
            <a:avLst/>
          </a:prstGeom>
          <a:solidFill>
            <a:srgbClr val="FCEA04"/>
          </a:solidFill>
        </p:spPr>
        <p:txBody>
          <a:bodyPr/>
          <a:lstStyle>
            <a:extLst/>
          </a:lstStyle>
          <a:p>
            <a:pPr>
              <a:spcBef>
                <a:spcPct val="20000"/>
              </a:spcBef>
              <a:defRPr/>
            </a:pPr>
            <a:endParaRPr lang="en-US" sz="16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1" name="Rectangle 3"/>
          <p:cNvSpPr txBox="1">
            <a:spLocks/>
          </p:cNvSpPr>
          <p:nvPr/>
        </p:nvSpPr>
        <p:spPr bwMode="auto">
          <a:xfrm>
            <a:off x="304800" y="381000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1600" b="1" kern="0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035" name="Picture 12" descr="CWS New 0509.jpg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772400" y="6399213"/>
            <a:ext cx="5461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52400" y="6642100"/>
            <a:ext cx="32718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prstClr val="black"/>
                </a:solidFill>
                <a:cs typeface="Arial" charset="0"/>
              </a:rPr>
              <a:t>©</a:t>
            </a:r>
            <a:r>
              <a:rPr lang="en-US" sz="700" b="1" dirty="0">
                <a:solidFill>
                  <a:srgbClr val="646B86"/>
                </a:solidFill>
                <a:cs typeface="Arial" charset="0"/>
              </a:rPr>
              <a:t> 2011, CWS Consulting Group LLC</a:t>
            </a:r>
            <a:endParaRPr lang="en-US" sz="7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Steele@cwsgrp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freightlocation.org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Summer Meeting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14313" y="3070225"/>
            <a:ext cx="87772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white"/>
                </a:solidFill>
                <a:cs typeface="Arial" charset="0"/>
              </a:rPr>
              <a:t>Urban Freight Transportation Committee</a:t>
            </a:r>
            <a:endParaRPr lang="en-US" sz="2400" dirty="0" smtClean="0">
              <a:solidFill>
                <a:prstClr val="white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white"/>
                </a:solidFill>
                <a:cs typeface="Arial" charset="0"/>
              </a:rPr>
              <a:t>Transportation Research Board</a:t>
            </a:r>
          </a:p>
        </p:txBody>
      </p:sp>
      <p:sp>
        <p:nvSpPr>
          <p:cNvPr id="5" name="Subtitle 29"/>
          <p:cNvSpPr>
            <a:spLocks noGrp="1"/>
          </p:cNvSpPr>
          <p:nvPr>
            <p:ph type="subTitle" idx="1"/>
          </p:nvPr>
        </p:nvSpPr>
        <p:spPr>
          <a:xfrm>
            <a:off x="228600" y="4705350"/>
            <a:ext cx="6934200" cy="228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July 11, 2011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584" y="1003764"/>
            <a:ext cx="4934197" cy="1399032"/>
          </a:xfrm>
          <a:noFill/>
        </p:spPr>
        <p:txBody>
          <a:bodyPr vert="horz"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i="1" kern="1200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53171-376B-4876-8D99-28C23DAAE71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4565650" y="2274888"/>
            <a:ext cx="34893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Christopher Steele </a:t>
            </a:r>
            <a:r>
              <a:rPr lang="en-US">
                <a:latin typeface="Calibri" pitchFamily="34" charset="0"/>
                <a:hlinkClick r:id="rId3"/>
              </a:rPr>
              <a:t>Chris.Steele@cwsgrp.com</a:t>
            </a:r>
            <a:r>
              <a:rPr lang="en-US">
                <a:latin typeface="Calibri" pitchFamily="34" charset="0"/>
              </a:rPr>
              <a:t> </a:t>
            </a:r>
          </a:p>
          <a:p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Telephone: 617-314-6527</a:t>
            </a:r>
          </a:p>
          <a:p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  <p:pic>
        <p:nvPicPr>
          <p:cNvPr id="28679" name="Picture 11" descr="CWS Logo 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25" y="3736975"/>
            <a:ext cx="26146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2373313" y="4608513"/>
            <a:ext cx="34893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Calibri" pitchFamily="34" charset="0"/>
            </a:endParaRPr>
          </a:p>
          <a:p>
            <a:pPr algn="ctr"/>
            <a:r>
              <a:rPr lang="en-US" sz="2400">
                <a:latin typeface="Calibri" pitchFamily="34" charset="0"/>
              </a:rPr>
              <a:t>NCFRP 23 Website</a:t>
            </a:r>
          </a:p>
          <a:p>
            <a:pPr algn="ctr"/>
            <a:r>
              <a:rPr lang="en-US" sz="2400">
                <a:latin typeface="Calibri" pitchFamily="34" charset="0"/>
                <a:hlinkClick r:id="rId5"/>
              </a:rPr>
              <a:t>www.freightlocation.org</a:t>
            </a:r>
            <a:endParaRPr lang="en-US" sz="2400">
              <a:latin typeface="Calibri" pitchFamily="34" charset="0"/>
            </a:endParaRPr>
          </a:p>
          <a:p>
            <a:pPr algn="ctr"/>
            <a:endParaRPr lang="en-US" sz="2400">
              <a:latin typeface="Calibri" pitchFamily="34" charset="0"/>
            </a:endParaRPr>
          </a:p>
          <a:p>
            <a:pPr algn="ctr"/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00" y="403771"/>
            <a:ext cx="5931725" cy="253380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Common Obstacles to Good Freight Transportation Policy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38450" y="986963"/>
            <a:ext cx="7903029" cy="4625975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Misunderstanding of the community’s role in the global/regional/local transportation network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Incomplete understanding of the role of freight facilities in the economy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Lack of coordination among and between planning, economic development, and transportation agencies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Lack of regional cohesiveness</a:t>
            </a:r>
          </a:p>
          <a:p>
            <a:pPr>
              <a:spcAft>
                <a:spcPts val="1200"/>
              </a:spcAft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07660-2C25-4EB3-822E-220A35D0C1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2351088" y="4489450"/>
            <a:ext cx="4132262" cy="49847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326575" y="403778"/>
            <a:ext cx="5147953" cy="229672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Facility Placement &amp; Priorities</a:t>
            </a:r>
          </a:p>
        </p:txBody>
      </p:sp>
      <p:sp>
        <p:nvSpPr>
          <p:cNvPr id="17412" name="Content Placeholder 2"/>
          <p:cNvSpPr>
            <a:spLocks/>
          </p:cNvSpPr>
          <p:nvPr/>
        </p:nvSpPr>
        <p:spPr bwMode="auto">
          <a:xfrm>
            <a:off x="457200" y="1381125"/>
            <a:ext cx="82296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438150" indent="-319088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Locations fit in a network fulfilling a business process</a:t>
            </a:r>
          </a:p>
          <a:p>
            <a:pPr marL="438150" indent="-319088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Network optimizes business drivers to serve a market franchise</a:t>
            </a:r>
          </a:p>
          <a:p>
            <a:pPr marL="438150" indent="-319088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pitchFamily="18" charset="2"/>
              <a:buChar char="Æ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Location process is expression of network strategy</a:t>
            </a:r>
          </a:p>
        </p:txBody>
      </p:sp>
      <p:sp>
        <p:nvSpPr>
          <p:cNvPr id="4" name="Rectangle 3"/>
          <p:cNvSpPr/>
          <p:nvPr/>
        </p:nvSpPr>
        <p:spPr>
          <a:xfrm>
            <a:off x="985838" y="4144963"/>
            <a:ext cx="1306512" cy="113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Origin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3200" y="4154488"/>
            <a:ext cx="1306513" cy="113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Destination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4275" y="4140200"/>
            <a:ext cx="1306513" cy="113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</a:rPr>
              <a:t>Freight Facility 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6AB6F-6516-4218-B392-465C64092C6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Location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5" y="403759"/>
            <a:ext cx="5919849" cy="249381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Location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marL="112713" indent="6350" eaLnBrk="1" hangingPunct="1">
              <a:buFont typeface="Wingdings 2" pitchFamily="18" charset="2"/>
              <a:buNone/>
            </a:pPr>
            <a:r>
              <a:rPr lang="en-US" sz="2000" i="1" smtClean="0"/>
              <a:t>The Location Process allows for progressive testing and narrowing of alternatives based on business drivers</a:t>
            </a:r>
          </a:p>
        </p:txBody>
      </p:sp>
      <p:sp>
        <p:nvSpPr>
          <p:cNvPr id="4" name="Isosceles Triangle 3"/>
          <p:cNvSpPr/>
          <p:nvPr/>
        </p:nvSpPr>
        <p:spPr>
          <a:xfrm rot="5400000">
            <a:off x="2971800" y="-76200"/>
            <a:ext cx="2971800" cy="7696200"/>
          </a:xfrm>
          <a:prstGeom prst="triangle">
            <a:avLst>
              <a:gd name="adj" fmla="val 5029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62800" y="2852738"/>
            <a:ext cx="1212850" cy="1795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Final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Negotiations </a:t>
            </a:r>
          </a:p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and</a:t>
            </a:r>
            <a:endParaRPr lang="en-US" sz="12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Location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Selection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124200"/>
            <a:ext cx="1371600" cy="125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Planning and 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Strategy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543550" y="3886200"/>
            <a:ext cx="1371600" cy="125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Cost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Modeling</a:t>
            </a:r>
            <a:endParaRPr lang="en-US" sz="600" b="1" dirty="0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43550" y="2362200"/>
            <a:ext cx="1371600" cy="125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solidFill>
                  <a:srgbClr val="000000"/>
                </a:solidFill>
              </a:rPr>
              <a:t>Field Validation</a:t>
            </a:r>
          </a:p>
        </p:txBody>
      </p:sp>
      <p:sp>
        <p:nvSpPr>
          <p:cNvPr id="18441" name="AutoShape 12"/>
          <p:cNvSpPr>
            <a:spLocks noChangeArrowheads="1"/>
          </p:cNvSpPr>
          <p:nvPr/>
        </p:nvSpPr>
        <p:spPr bwMode="auto">
          <a:xfrm>
            <a:off x="5543550" y="5257800"/>
            <a:ext cx="1295400" cy="533400"/>
          </a:xfrm>
          <a:prstGeom prst="homePlate">
            <a:avLst>
              <a:gd name="adj" fmla="val 92859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>
                <a:solidFill>
                  <a:srgbClr val="000000"/>
                </a:solidFill>
              </a:rPr>
              <a:t>Preferred and Alternate </a:t>
            </a:r>
          </a:p>
          <a:p>
            <a:r>
              <a:rPr lang="en-US" sz="1000">
                <a:solidFill>
                  <a:srgbClr val="000000"/>
                </a:solidFill>
              </a:rPr>
              <a:t>Location(s)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924300" y="3124200"/>
            <a:ext cx="1371600" cy="125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Location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Screening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228850" y="3124200"/>
            <a:ext cx="1371600" cy="1257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Network 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</a:rPr>
              <a:t>Modeling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609600" y="4572000"/>
            <a:ext cx="1600200" cy="400050"/>
          </a:xfrm>
          <a:prstGeom prst="rect">
            <a:avLst/>
          </a:prstGeom>
          <a:solidFill>
            <a:srgbClr val="EAEAEA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Defined Strategy</a:t>
            </a:r>
          </a:p>
          <a:p>
            <a:r>
              <a:rPr lang="en-US" sz="1000">
                <a:solidFill>
                  <a:srgbClr val="000000"/>
                </a:solidFill>
              </a:rPr>
              <a:t>and Evaluation Criteria</a:t>
            </a: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2209800" y="4572000"/>
            <a:ext cx="1676400" cy="400050"/>
          </a:xfrm>
          <a:prstGeom prst="rect">
            <a:avLst/>
          </a:prstGeom>
          <a:solidFill>
            <a:srgbClr val="EAEAEA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Universe of</a:t>
            </a:r>
          </a:p>
          <a:p>
            <a:r>
              <a:rPr lang="en-US" sz="1000">
                <a:solidFill>
                  <a:srgbClr val="000000"/>
                </a:solidFill>
              </a:rPr>
              <a:t>Location Candidates</a:t>
            </a: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886200" y="4572000"/>
            <a:ext cx="1600200" cy="400050"/>
          </a:xfrm>
          <a:prstGeom prst="rect">
            <a:avLst/>
          </a:prstGeom>
          <a:solidFill>
            <a:srgbClr val="EAEAEA">
              <a:alpha val="3098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Short-List of </a:t>
            </a:r>
          </a:p>
          <a:p>
            <a:r>
              <a:rPr lang="en-US" sz="1000">
                <a:solidFill>
                  <a:srgbClr val="000000"/>
                </a:solidFill>
              </a:rPr>
              <a:t>Location Candidates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6BD4D-8FB7-43FC-82FC-86C02AC5F93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Location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5" y="427512"/>
            <a:ext cx="6881751" cy="190005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Key Location Criteria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5867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C3D8-B9A8-471A-9111-E1CB99684F7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Location Strategy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14700" y="403757"/>
            <a:ext cx="7131132" cy="273133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Site Selection Factors by Facility Type</a:t>
            </a:r>
          </a:p>
        </p:txBody>
      </p:sp>
      <p:sp>
        <p:nvSpPr>
          <p:cNvPr id="102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9"/>
          <p:cNvGraphicFramePr>
            <a:graphicFrameLocks noChangeAspect="1"/>
          </p:cNvGraphicFramePr>
          <p:nvPr/>
        </p:nvGraphicFramePr>
        <p:xfrm>
          <a:off x="166688" y="1222375"/>
          <a:ext cx="824071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380711" imgH="5256541" progId="Word.Document.8">
                  <p:embed/>
                </p:oleObj>
              </mc:Choice>
              <mc:Fallback>
                <p:oleObj name="Document" r:id="rId4" imgW="8380711" imgH="5256541" progId="Word.Document.8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222375"/>
                        <a:ext cx="8240712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Differing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Needs</a:t>
            </a:r>
            <a:endParaRPr kumimoji="0" lang="en-US" sz="2400" b="0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200" y="427531"/>
            <a:ext cx="5350329" cy="206169"/>
          </a:xfrm>
          <a:solidFill>
            <a:srgbClr val="FCEA04"/>
          </a:solidFill>
        </p:spPr>
        <p:txBody>
          <a:bodyPr vert="horz" anchor="ctr">
            <a:normAutofit fontScale="900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18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Case Study Site Characteristics and Transportation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25A6C-0724-4A38-91F5-287057F660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7506" y="948800"/>
          <a:ext cx="8241476" cy="4909992"/>
        </p:xfrm>
        <a:graphic>
          <a:graphicData uri="http://schemas.openxmlformats.org/drawingml/2006/table">
            <a:tbl>
              <a:tblPr/>
              <a:tblGrid>
                <a:gridCol w="1310570"/>
                <a:gridCol w="1596209"/>
                <a:gridCol w="1629812"/>
                <a:gridCol w="1781033"/>
                <a:gridCol w="1923852"/>
              </a:tblGrid>
              <a:tr h="3518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FFFF"/>
                          </a:solidFill>
                          <a:latin typeface="+mn-lt"/>
                          <a:ea typeface="Garamond"/>
                          <a:cs typeface="Times New Roman"/>
                        </a:rPr>
                        <a:t>Facility Type 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FFFF"/>
                          </a:solidFill>
                          <a:latin typeface="+mn-lt"/>
                          <a:ea typeface="Garamond"/>
                          <a:cs typeface="Times New Roman"/>
                        </a:rPr>
                        <a:t>Case Study 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FFFF"/>
                          </a:solidFill>
                          <a:latin typeface="+mn-lt"/>
                          <a:ea typeface="Garamond"/>
                          <a:cs typeface="Times New Roman"/>
                        </a:rPr>
                        <a:t>Size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FFFF"/>
                          </a:solidFill>
                          <a:latin typeface="+mn-lt"/>
                          <a:ea typeface="Garamond"/>
                          <a:cs typeface="Times New Roman"/>
                        </a:rPr>
                        <a:t>Transportation Access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FFFFFF"/>
                          </a:solidFill>
                          <a:latin typeface="+mn-lt"/>
                          <a:ea typeface="Garamond"/>
                          <a:cs typeface="Times New Roman"/>
                        </a:rPr>
                        <a:t>Freight Handled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590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Inland Port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Virginia Inland Port (Front Royal, VA) 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161 acres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One Class 1 Railroad (NS), within 5 miles of I-66 and I-81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Intermodal containers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36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Intermodal Terminal 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Rickenbacker Intermodal Terminal (Columbus, OH) 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175 acres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Two Class 1 Railroads (NS &amp; CSX), within 5 miles of I-270 and Highways 23 and 33, Airport within 1 mile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Primarily intermodal containers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Bulk or Transload Terminal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Savage Safe Handling (Auburn, ME)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210 acres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One Shortline Railroad (SLA), within 3 miles of I-95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Chemicals, plastic pellets, liquid fuels 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21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Distribution Center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Family Dollar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75 acres, 1.2 million sq ft for buildings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Direct ramp to I-10 Highway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Consumer retail goods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Warehouse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Murphy Warehouses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Average 250,000 to 300,000 sq ft for buildings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Rail, Interstate highways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Food, beverages, paper, plastics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79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Integrated Logistics Center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Alliance Texas (Fort Worth, TX)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11,600 acres 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Two Class 1 Railroads (BNSF &amp; UP), I-35W, Rtes 170 &amp; 114 within 1 mile, Cargo Airport on-site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Primarily intermodal containers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Hub Terminal 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Old Dominion (Morristown, TN)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65 acres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Adjacent to I-81</a:t>
                      </a:r>
                      <a:endParaRPr lang="en-US" sz="105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+mn-lt"/>
                          <a:ea typeface="Garamond"/>
                          <a:cs typeface="Times New Roman"/>
                        </a:rPr>
                        <a:t>Consumer retail goods</a:t>
                      </a:r>
                      <a:endParaRPr lang="en-US" sz="1050" dirty="0">
                        <a:latin typeface="+mn-lt"/>
                        <a:ea typeface="Garamond"/>
                        <a:cs typeface="Times New Roman"/>
                      </a:endParaRPr>
                    </a:p>
                  </a:txBody>
                  <a:tcPr marL="53064" marR="53064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6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Differing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Needs</a:t>
            </a:r>
            <a:endParaRPr kumimoji="0" lang="en-US" sz="2400" b="0" i="0" u="none" strike="noStrike" kern="0" cap="sm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5" y="386244"/>
            <a:ext cx="7309259" cy="255024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Suggested First Steps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6575" y="959538"/>
            <a:ext cx="8229600" cy="46259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en-US" sz="2400" b="1" i="1" dirty="0" smtClean="0"/>
              <a:t>Learn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“Build it and they will come” is not an effective strategy*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Becoming educated on freight drivers = ability to effectively plan for such facilities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Full understanding of community impacts (both positive and negative) can lead to higher quality decisions</a:t>
            </a: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en-US" sz="2400" b="1" i="1" dirty="0" smtClean="0"/>
              <a:t>Examine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Where is your community (region) located within the freight network?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Understand which facility types and functions match their own community strengths and provide a competitive advantage</a:t>
            </a:r>
          </a:p>
          <a:p>
            <a:pPr eaLnBrk="1" hangingPunct="1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49A7-8D72-468B-A859-412E7905734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Public Sector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5" y="391886"/>
            <a:ext cx="5836722" cy="273131"/>
          </a:xfrm>
          <a:solidFill>
            <a:srgbClr val="FCEA04"/>
          </a:solidFill>
        </p:spPr>
        <p:txBody>
          <a:bodyPr vert="horz">
            <a:normAutofit fontScale="9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kern="1200" cap="none" dirty="0" smtClean="0">
                <a:solidFill>
                  <a:srgbClr val="646B8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Suggested First Steps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50325" y="860975"/>
            <a:ext cx="7891153" cy="46259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en-US" sz="2400" b="1" i="1" dirty="0" smtClean="0"/>
              <a:t>Plan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Coordinate economic development, land use, transportation planning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Identify appropriate sites and areas for freight development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Build effective zoning, regulatory and incentive policies</a:t>
            </a:r>
          </a:p>
          <a:p>
            <a:pPr eaLnBrk="1" hangingPunct="1">
              <a:spcBef>
                <a:spcPts val="600"/>
              </a:spcBef>
              <a:buFont typeface="Wingdings 2" pitchFamily="18" charset="2"/>
              <a:buNone/>
            </a:pPr>
            <a:r>
              <a:rPr lang="en-US" sz="2400" b="1" i="1" dirty="0" smtClean="0"/>
              <a:t>Talk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Develop a regional dialogue on freight, planning, and economic development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Educate and engage residents and the business community on costs, benefits, and goals for freight development</a:t>
            </a:r>
          </a:p>
          <a:p>
            <a:pPr eaLnBrk="1" hangingPunct="1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6A2A5-9D11-4118-BFD0-62D03E67B43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8"/>
          <p:cNvSpPr txBox="1">
            <a:spLocks/>
          </p:cNvSpPr>
          <p:nvPr/>
        </p:nvSpPr>
        <p:spPr>
          <a:xfrm>
            <a:off x="8610600" y="268288"/>
            <a:ext cx="533400" cy="6208712"/>
          </a:xfrm>
          <a:prstGeom prst="rect">
            <a:avLst/>
          </a:prstGeom>
        </p:spPr>
        <p:txBody>
          <a:bodyPr vert="vert" anchor="ctr"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Public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tchbook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0070C0"/>
      </a:accent1>
      <a:accent2>
        <a:srgbClr val="00B0F0"/>
      </a:accent2>
      <a:accent3>
        <a:srgbClr val="8CADAE"/>
      </a:accent3>
      <a:accent4>
        <a:srgbClr val="0070C0"/>
      </a:accent4>
      <a:accent5>
        <a:srgbClr val="8FB08C"/>
      </a:accent5>
      <a:accent6>
        <a:srgbClr val="C9F0FF"/>
      </a:accent6>
      <a:hlink>
        <a:srgbClr val="0070C0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684</Words>
  <Application>Microsoft Office PowerPoint</Application>
  <PresentationFormat>On-screen Show (4:3)</PresentationFormat>
  <Paragraphs>156</Paragraphs>
  <Slides>10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Pitchbook</vt:lpstr>
      <vt:lpstr>Document</vt:lpstr>
      <vt:lpstr>Summer Meeting</vt:lpstr>
      <vt:lpstr>Common Obstacles to Good Freight Transportation Policy</vt:lpstr>
      <vt:lpstr>Facility Placement &amp; Priorities</vt:lpstr>
      <vt:lpstr>Location Process</vt:lpstr>
      <vt:lpstr>Key Location Criteria</vt:lpstr>
      <vt:lpstr>Site Selection Factors by Facility Type</vt:lpstr>
      <vt:lpstr>Case Study Site Characteristics and Transportation Access</vt:lpstr>
      <vt:lpstr>Suggested First Steps</vt:lpstr>
      <vt:lpstr>Suggested First Steps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Kickoff and Workplan</dc:title>
  <dc:creator>Chris</dc:creator>
  <cp:lastModifiedBy>Dahlburg, Ted</cp:lastModifiedBy>
  <cp:revision>35</cp:revision>
  <dcterms:created xsi:type="dcterms:W3CDTF">2006-08-16T00:00:00Z</dcterms:created>
  <dcterms:modified xsi:type="dcterms:W3CDTF">2012-06-18T19:32:46Z</dcterms:modified>
</cp:coreProperties>
</file>